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57" r:id="rId6"/>
    <p:sldId id="289" r:id="rId7"/>
    <p:sldId id="305" r:id="rId8"/>
    <p:sldId id="308" r:id="rId9"/>
    <p:sldId id="307" r:id="rId10"/>
    <p:sldId id="306" r:id="rId11"/>
    <p:sldId id="258" r:id="rId12"/>
    <p:sldId id="309" r:id="rId13"/>
    <p:sldId id="291" r:id="rId14"/>
    <p:sldId id="293" r:id="rId15"/>
    <p:sldId id="296" r:id="rId16"/>
    <p:sldId id="317" r:id="rId17"/>
    <p:sldId id="294" r:id="rId18"/>
    <p:sldId id="290" r:id="rId19"/>
    <p:sldId id="292" r:id="rId20"/>
    <p:sldId id="312" r:id="rId21"/>
    <p:sldId id="284" r:id="rId22"/>
    <p:sldId id="315" r:id="rId23"/>
    <p:sldId id="316" r:id="rId24"/>
    <p:sldId id="286" r:id="rId25"/>
    <p:sldId id="285" r:id="rId26"/>
    <p:sldId id="295" r:id="rId27"/>
    <p:sldId id="297" r:id="rId28"/>
    <p:sldId id="298" r:id="rId29"/>
    <p:sldId id="319" r:id="rId30"/>
    <p:sldId id="318" r:id="rId31"/>
    <p:sldId id="301" r:id="rId32"/>
    <p:sldId id="311" r:id="rId33"/>
    <p:sldId id="271" r:id="rId34"/>
    <p:sldId id="302" r:id="rId35"/>
    <p:sldId id="310" r:id="rId36"/>
    <p:sldId id="313" r:id="rId37"/>
    <p:sldId id="314" r:id="rId38"/>
    <p:sldId id="320" r:id="rId39"/>
    <p:sldId id="260" r:id="rId4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Henrich" initials="LH" lastIdx="15" clrIdx="0">
    <p:extLst>
      <p:ext uri="{19B8F6BF-5375-455C-9EA6-DF929625EA0E}">
        <p15:presenceInfo xmlns:p15="http://schemas.microsoft.com/office/powerpoint/2012/main" userId="S::lhenrich@shorelinewa.gov::10a53f31-ad07-479e-9101-e5dfef2580e2" providerId="AD"/>
      </p:ext>
    </p:extLst>
  </p:cmAuthor>
  <p:cmAuthor id="2" name="Erica Bartlett" initials="EB" lastIdx="2" clrIdx="1">
    <p:extLst>
      <p:ext uri="{19B8F6BF-5375-455C-9EA6-DF929625EA0E}">
        <p15:presenceInfo xmlns:p15="http://schemas.microsoft.com/office/powerpoint/2012/main" userId="S::ebartlett@shorelinewa.gov::0d8a8b0b-2e74-4d8b-987b-b61d41386745" providerId="AD"/>
      </p:ext>
    </p:extLst>
  </p:cmAuthor>
  <p:cmAuthor id="3" name="Laura Reiter" initials="LR" lastIdx="5" clrIdx="2">
    <p:extLst>
      <p:ext uri="{19B8F6BF-5375-455C-9EA6-DF929625EA0E}">
        <p15:presenceInfo xmlns:p15="http://schemas.microsoft.com/office/powerpoint/2012/main" userId="S::lreiter@shorelinewa.gov::fc83e8ae-dc23-421a-b22a-1c9ade709169" providerId="AD"/>
      </p:ext>
    </p:extLst>
  </p:cmAuthor>
  <p:cmAuthor id="4" name="Zachary Evans" initials="ZE" lastIdx="2" clrIdx="3">
    <p:extLst>
      <p:ext uri="{19B8F6BF-5375-455C-9EA6-DF929625EA0E}">
        <p15:presenceInfo xmlns:p15="http://schemas.microsoft.com/office/powerpoint/2012/main" userId="S::zevans@shorelinewa.gov::6dfc3100-b815-4501-bb75-b1bd99a9dd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FF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645" dt="2021-03-16T20:10:42.053"/>
    <p1510:client id="{0630B59F-10AF-B000-E43D-36CFED213431}" v="66" dt="2021-03-17T15:39:43.640"/>
    <p1510:client id="{143AC3C2-BB53-4816-80C4-B1EFB405961E}" vWet="2" dt="2021-03-17T15:38:32.333"/>
    <p1510:client id="{1BF0B49F-8094-B000-E43D-32B9B37C0767}" v="19" dt="2021-03-16T20:59:17.969"/>
    <p1510:client id="{38F0B49F-10CA-B000-E43D-38ACD2A63078}" v="110" dt="2021-03-16T21:15:41.332"/>
    <p1510:client id="{3D30F368-B62B-44CD-9E8F-913A1825C0ED}" vWet="2" dt="2021-03-17T15:38:03.804"/>
    <p1510:client id="{5BDDB49F-E033-B000-B059-91D76E832ED1}" v="11" dt="2021-03-16T15:31:46.815"/>
    <p1510:client id="{69C9CF5F-BD91-5A43-7DED-47D6E2BB2CE0}" v="150" dt="2021-03-17T00:18:03.463"/>
    <p1510:client id="{D0B4C907-90D3-4AED-974A-9311C0E9C843}" v="23" dt="2021-03-17T00:52:43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7T15:40:02.95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15663 11589 16383 0 0,'25'0'0'0'0,"24"0"0"0"0,0 0 0 0 0,1 0 0 0 0,-1 0 0 0 0,-25 0 0 0 0,1 0 0 0 0,24 0 0 0 0,1 0 0 0 0,-26 0 0 0 0,25 0 0 0 0,50 0 0 0 0,-50 0 0 0 0,0 0 0 0 0,-49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13F59-638F-4FD9-9C04-6DAF2D9F6E5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65A0-6A07-4FB7-82A3-AA4BD6A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79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2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1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9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7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5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7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0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50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41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0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6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70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0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3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65A0-6A07-4FB7-82A3-AA4BD6AFF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3D26C1-9C6C-49BF-A5FD-AB8C9F2F2BA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76CF31-27F8-4FE0-BA34-0C938607BED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stormwater-pipe-repair-and-replacement-progra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surface-water-small-drainage-proje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148th-street-pedestrian-bicycle-brid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1st-avenue-ne-145th-to-155th-streets-light-rail-access-improveme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175th-street-corridor-improvements-proje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sidewalks/meridian-ave-n-n-155th-st-to-n-175th-s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reiter@shorelinew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shorelinewa.gov/government/projects-initiatives/sidewalks/5th-ave-ne-n-175th-to-n-182nd-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reiter@shorelinew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shorelinewa.gov/government/projects-initiatives/sidewalks/5th-ave-ne-n-175th-to-n-182nd-st" TargetMode="External"/><Relationship Id="rId4" Type="http://schemas.openxmlformats.org/officeDocument/2006/relationships/hyperlink" Target="https://www.shorelinewa.gov/government/projects-initiatives/sidewalks/new-sidewalks-project-20th-avenue-nw-nw-190th-nw-195th-stre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reiter@shorelinewa.gov" TargetMode="External"/><Relationship Id="rId4" Type="http://schemas.openxmlformats.org/officeDocument/2006/relationships/hyperlink" Target="https://www.shorelinewa.gov/government/projects-initiatives/ridgecrest-safe-routes-to-school-project#!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hidden-lake-dam-remova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ne-148th-street-infiltration-facilities-projec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city-maintenance-facility-project/brightwater-portal-si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15th-ave-ne-sidewalk-rehabilitation-project/-fsiteid-1#!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richmond-beach-road-midblock-crossing-and-citywide-safety-projec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pump-station-26-improvements-409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government/projects-initiatives/pump-stations-miscellaneo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terpstra@shorelinewa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shorelinewa.gov/government/projects-initiatives/annual-road-surface-maintenance-progr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undtransit.org/system-expansion/lynnwood-link-extensio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elinewa.gov/home/showdocument?id=4638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rvictor@shorelinewa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shorelinewa.gov/our-city/145th-street-corridor/sr-523-n-ne-145th-street-aurora-avenue-n-to-i-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relinewa.gov/our-city/145th-street-corridor/sr-523-n-ne-145th-street-i-5-interchange-projec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1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jpeg"/><Relationship Id="rId19" Type="http://schemas.openxmlformats.org/officeDocument/2006/relationships/image" Target="../media/image42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relinewa.gov/government/projects-initiatives/capital-improvement-project-ma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36192"/>
            <a:ext cx="7851648" cy="1828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Annual Utility Coordination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96848"/>
            <a:ext cx="7854696" cy="1752600"/>
          </a:xfrm>
        </p:spPr>
        <p:txBody>
          <a:bodyPr/>
          <a:lstStyle/>
          <a:p>
            <a:r>
              <a:rPr lang="en-US" dirty="0"/>
              <a:t>Spring 2022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06EC1A9-DDF7-4A3A-A677-C83347F3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4" y="628036"/>
            <a:ext cx="2309836" cy="16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65" y="698642"/>
            <a:ext cx="8708094" cy="57227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/>
              <a:t>Stormwater Pipe Repair and Replacement Program</a:t>
            </a:r>
            <a:endParaRPr lang="en-US" sz="320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402020"/>
              </p:ext>
            </p:extLst>
          </p:nvPr>
        </p:nvGraphicFramePr>
        <p:xfrm>
          <a:off x="4648124" y="1354094"/>
          <a:ext cx="4114800" cy="539025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Citywide.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>
                          <a:effectLst/>
                        </a:rPr>
                        <a:t>To repair damaged stormwater pipes, prioritized based on severity of damage and importance of pipe.  Combination of CIPP and open-cut repairs.  Multiple sites batched into one project.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Design for 2022 construction (open-cut)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Summer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No relocations anticipated.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610968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Lea Bonebrake,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lbonebrake@shorelinewa.gov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Stormwater Pipe Repair and Replaement Program</a:t>
            </a:r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3E5907-9802-4AA9-8376-B31D1A922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2" y="1346800"/>
            <a:ext cx="4137548" cy="30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4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>
            <a:noAutofit/>
          </a:bodyPr>
          <a:lstStyle/>
          <a:p>
            <a:r>
              <a:rPr lang="en-US" sz="4000"/>
              <a:t>Surface Water Small Drainage Projects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434893"/>
              </p:ext>
            </p:extLst>
          </p:nvPr>
        </p:nvGraphicFramePr>
        <p:xfrm>
          <a:off x="4648124" y="1354094"/>
          <a:ext cx="4114800" cy="539025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Citywide.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>
                          <a:effectLst/>
                        </a:rPr>
                        <a:t>Program to fix small public drainage issues.  Construction typically includes installation of catch basins, pipes, berms and other small improvements within the public right-of-way.  Multiple sites batched into one project.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Design for 2022 construction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Summer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No relocations anticipated.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600530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 Bonebrake,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lbonebrake@shorelinewa.gov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Surface Water Small Drainage Projects</a:t>
            </a:r>
            <a:r>
              <a:rPr lang="en-US" sz="2400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70176-8AFE-44DE-BCED-97CF4F0D1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2" y="1346800"/>
            <a:ext cx="4137548" cy="30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8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396886" cy="634903"/>
          </a:xfrm>
        </p:spPr>
        <p:txBody>
          <a:bodyPr>
            <a:noAutofit/>
          </a:bodyPr>
          <a:lstStyle/>
          <a:p>
            <a:r>
              <a:rPr lang="en-US" sz="3200" dirty="0"/>
              <a:t>Lower Storm Creek Erosion Management Project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686529"/>
              </p:ext>
            </p:extLst>
          </p:nvPr>
        </p:nvGraphicFramePr>
        <p:xfrm>
          <a:off x="4648124" y="1354094"/>
          <a:ext cx="4114800" cy="527795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97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 dirty="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 dirty="0">
                          <a:effectLst/>
                        </a:rPr>
                        <a:t>Lower end of Storm Creek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 dirty="0">
                          <a:effectLst/>
                        </a:rPr>
                        <a:t>(west of 17</a:t>
                      </a:r>
                      <a:r>
                        <a:rPr kumimoji="0" lang="en-US" b="0" kern="1200" baseline="30000" dirty="0">
                          <a:effectLst/>
                        </a:rPr>
                        <a:t>th</a:t>
                      </a:r>
                      <a:r>
                        <a:rPr kumimoji="0" lang="en-US" b="0" kern="1200" dirty="0">
                          <a:effectLst/>
                        </a:rPr>
                        <a:t> Pl NW)</a:t>
                      </a:r>
                      <a:endParaRPr kumimoji="0" lang="en-US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529210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Construction to address severe down-cutting erosion of the Storm Creek channel west of 17</a:t>
                      </a:r>
                      <a:r>
                        <a:rPr kumimoji="0" lang="en-US" kern="1200" baseline="30000" dirty="0">
                          <a:effectLst/>
                        </a:rPr>
                        <a:t>th</a:t>
                      </a:r>
                      <a:r>
                        <a:rPr kumimoji="0" lang="en-US" kern="1200" dirty="0">
                          <a:effectLst/>
                        </a:rPr>
                        <a:t> Pl NW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955756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Preliminary Design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955756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Summer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922835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</a:p>
                    <a:p>
                      <a:r>
                        <a:rPr lang="en-US" sz="1800" b="0" dirty="0"/>
                        <a:t>Wastewater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3" y="4475692"/>
            <a:ext cx="4505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Lea Bonebrake,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lbonebrake@shorelinewa.gov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Website coming soon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AC362-0E7A-4A03-933B-2E36FC21B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5C9455-189F-41E8-85EB-496DD205F388}"/>
              </a:ext>
            </a:extLst>
          </p:cNvPr>
          <p:cNvSpPr/>
          <p:nvPr/>
        </p:nvSpPr>
        <p:spPr>
          <a:xfrm>
            <a:off x="1127048" y="2764459"/>
            <a:ext cx="18429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396886" cy="634903"/>
          </a:xfrm>
        </p:spPr>
        <p:txBody>
          <a:bodyPr>
            <a:noAutofit/>
          </a:bodyPr>
          <a:lstStyle/>
          <a:p>
            <a:r>
              <a:rPr lang="en-US" sz="4000"/>
              <a:t>N 148</a:t>
            </a:r>
            <a:r>
              <a:rPr lang="en-US" sz="4000" baseline="30000"/>
              <a:t>th</a:t>
            </a:r>
            <a:r>
              <a:rPr lang="en-US" sz="4000"/>
              <a:t> St Non-Motorized Bridge Project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124" y="1354094"/>
          <a:ext cx="4114800" cy="529355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97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N 148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 &amp; I-5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529210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>
                          <a:effectLst/>
                        </a:rPr>
                        <a:t>Construct a new ped/bike bridge over I-5 at N 148</a:t>
                      </a:r>
                      <a:r>
                        <a:rPr kumimoji="0" lang="en-US" kern="1200" baseline="30000">
                          <a:effectLst/>
                        </a:rPr>
                        <a:t>th</a:t>
                      </a:r>
                      <a:r>
                        <a:rPr kumimoji="0" lang="en-US" kern="1200">
                          <a:effectLst/>
                        </a:rPr>
                        <a:t> Street to provide a connection between 1</a:t>
                      </a:r>
                      <a:r>
                        <a:rPr kumimoji="0" lang="en-US" kern="1200" baseline="30000">
                          <a:effectLst/>
                        </a:rPr>
                        <a:t>st</a:t>
                      </a:r>
                      <a:r>
                        <a:rPr kumimoji="0" lang="en-US" kern="1200">
                          <a:effectLst/>
                        </a:rPr>
                        <a:t> Ave NE and the new Shoreline South/148</a:t>
                      </a:r>
                      <a:r>
                        <a:rPr kumimoji="0" lang="en-US" kern="1200" baseline="30000">
                          <a:effectLst/>
                        </a:rPr>
                        <a:t>th</a:t>
                      </a:r>
                      <a:r>
                        <a:rPr kumimoji="0" lang="en-US" kern="1200">
                          <a:effectLst/>
                        </a:rPr>
                        <a:t> Station.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955756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90% Design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955756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b="1" dirty="0"/>
                        <a:t>Phase 1: </a:t>
                      </a:r>
                      <a:r>
                        <a:rPr lang="en-US" dirty="0"/>
                        <a:t>Summer 2022-Spring 2023</a:t>
                      </a:r>
                    </a:p>
                    <a:p>
                      <a:r>
                        <a:rPr lang="en-US" b="1" dirty="0"/>
                        <a:t>Phase 2: </a:t>
                      </a:r>
                      <a:r>
                        <a:rPr lang="en-US" dirty="0"/>
                        <a:t>TBD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922835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</a:p>
                    <a:p>
                      <a:r>
                        <a:rPr lang="en-US" sz="1400" b="1" dirty="0"/>
                        <a:t>(Phase 1</a:t>
                      </a:r>
                      <a:r>
                        <a:rPr lang="en-US" sz="1400" b="1"/>
                        <a:t>) </a:t>
                      </a:r>
                      <a:r>
                        <a:rPr lang="en-US" sz="1400" b="0"/>
                        <a:t>Wastewater and SCL</a:t>
                      </a:r>
                      <a:endParaRPr lang="en-US" sz="1400" b="0" dirty="0"/>
                    </a:p>
                    <a:p>
                      <a:r>
                        <a:rPr lang="en-US" sz="1400" b="1" dirty="0"/>
                        <a:t>(Phase 2) </a:t>
                      </a:r>
                      <a:r>
                        <a:rPr lang="en-US" sz="1400" dirty="0"/>
                        <a:t>SCL and communication relocations.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3" y="4475692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Lea Bonebrake,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lbonebrake@shorelinewa.gov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N 148th Non-Motorized BridgeProject</a:t>
            </a:r>
            <a:r>
              <a:rPr lang="en-US" sz="240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AC362-0E7A-4A03-933B-2E36FC2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5C9455-189F-41E8-85EB-496DD205F388}"/>
              </a:ext>
            </a:extLst>
          </p:cNvPr>
          <p:cNvSpPr/>
          <p:nvPr/>
        </p:nvSpPr>
        <p:spPr>
          <a:xfrm>
            <a:off x="2431312" y="3650512"/>
            <a:ext cx="184297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9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23903"/>
            <a:ext cx="8290560" cy="634903"/>
          </a:xfrm>
        </p:spPr>
        <p:txBody>
          <a:bodyPr>
            <a:noAutofit/>
          </a:bodyPr>
          <a:lstStyle/>
          <a:p>
            <a:r>
              <a:rPr lang="en-US" sz="4000"/>
              <a:t>1</a:t>
            </a:r>
            <a:r>
              <a:rPr lang="en-US" sz="4000" baseline="30000"/>
              <a:t>st</a:t>
            </a:r>
            <a:r>
              <a:rPr lang="en-US" sz="4000"/>
              <a:t> Ave NE Sidewalks (N 145</a:t>
            </a:r>
            <a:r>
              <a:rPr lang="en-US" sz="4000" baseline="30000"/>
              <a:t>th</a:t>
            </a:r>
            <a:r>
              <a:rPr lang="en-US" sz="4000"/>
              <a:t> to N 155</a:t>
            </a:r>
            <a:r>
              <a:rPr lang="en-US" sz="4000" baseline="30000"/>
              <a:t>th</a:t>
            </a:r>
            <a:r>
              <a:rPr lang="en-US" sz="4000"/>
              <a:t>)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506479"/>
              </p:ext>
            </p:extLst>
          </p:nvPr>
        </p:nvGraphicFramePr>
        <p:xfrm>
          <a:off x="4648125" y="1532542"/>
          <a:ext cx="4114800" cy="5138499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1</a:t>
                      </a:r>
                      <a:r>
                        <a:rPr kumimoji="0" lang="en-US" b="0" kern="1200" baseline="30000">
                          <a:effectLst/>
                        </a:rPr>
                        <a:t>st</a:t>
                      </a:r>
                      <a:r>
                        <a:rPr kumimoji="0" lang="en-US" b="0" kern="1200">
                          <a:effectLst/>
                        </a:rPr>
                        <a:t> Avenue NE between N 145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 and N 155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Street.</a:t>
                      </a:r>
                      <a:br>
                        <a:rPr kumimoji="0" lang="en-US" kern="1200">
                          <a:effectLst/>
                        </a:rPr>
                      </a:b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Construct sidewalk along 1</a:t>
                      </a:r>
                      <a:r>
                        <a:rPr kumimoji="0" lang="en-US" kern="1200" baseline="30000" dirty="0">
                          <a:effectLst/>
                        </a:rPr>
                        <a:t>st</a:t>
                      </a:r>
                      <a:r>
                        <a:rPr kumimoji="0" lang="en-US" kern="1200" dirty="0">
                          <a:effectLst/>
                        </a:rPr>
                        <a:t> Ave NE.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lang="en-US" dirty="0"/>
                        <a:t>Contracting / Preliminary Design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/>
                        <a:t>Construction Window: </a:t>
                      </a:r>
                      <a:br>
                        <a:rPr lang="en-US" b="1"/>
                      </a:br>
                      <a:r>
                        <a:rPr lang="en-US" b="0"/>
                        <a:t>Spring</a:t>
                      </a:r>
                      <a:r>
                        <a:rPr lang="en-US" b="1"/>
                        <a:t>/</a:t>
                      </a:r>
                      <a:r>
                        <a:rPr lang="en-US" b="0"/>
                        <a:t>Summer 2023</a:t>
                      </a:r>
                      <a:br>
                        <a:rPr lang="en-US"/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Utility adjustments and relocations.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88313" y="4540293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Leif Johansen,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ljohansen@shorelinewa.gov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1</a:t>
            </a:r>
            <a:r>
              <a:rPr lang="en-US" sz="2400" baseline="30000">
                <a:hlinkClick r:id="rId3"/>
              </a:rPr>
              <a:t>st</a:t>
            </a:r>
            <a:r>
              <a:rPr lang="en-US" sz="2400">
                <a:hlinkClick r:id="rId3"/>
              </a:rPr>
              <a:t> Avenue NE Sidewalks (145</a:t>
            </a:r>
            <a:r>
              <a:rPr lang="en-US" sz="2400" baseline="30000">
                <a:hlinkClick r:id="rId3"/>
              </a:rPr>
              <a:t>th</a:t>
            </a:r>
            <a:r>
              <a:rPr lang="en-US" sz="2400">
                <a:hlinkClick r:id="rId3"/>
              </a:rPr>
              <a:t>- 155th)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422C9F-4E16-454C-82FB-83C407C93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75" y="1532542"/>
            <a:ext cx="3746105" cy="27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685801"/>
            <a:ext cx="8265787" cy="663844"/>
          </a:xfrm>
        </p:spPr>
        <p:txBody>
          <a:bodyPr>
            <a:noAutofit/>
          </a:bodyPr>
          <a:lstStyle/>
          <a:p>
            <a:r>
              <a:rPr lang="en-US" sz="4000"/>
              <a:t>N 175</a:t>
            </a:r>
            <a:r>
              <a:rPr lang="en-US" sz="4000" baseline="30000"/>
              <a:t>th</a:t>
            </a:r>
            <a:r>
              <a:rPr lang="en-US" sz="4000"/>
              <a:t> Street (Stone Avenue N to I-5)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699673"/>
              </p:ext>
            </p:extLst>
          </p:nvPr>
        </p:nvGraphicFramePr>
        <p:xfrm>
          <a:off x="4648124" y="1354094"/>
          <a:ext cx="4114800" cy="552201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100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N 175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 between Stone Avenue N and I-5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354517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Reconstruct roadway. New signal at Meridian/175</a:t>
                      </a:r>
                      <a:r>
                        <a:rPr kumimoji="0" lang="en-US" kern="1200" baseline="30000" dirty="0">
                          <a:effectLst/>
                        </a:rPr>
                        <a:t>th</a:t>
                      </a:r>
                      <a:r>
                        <a:rPr kumimoji="0" lang="en-US" kern="1200" dirty="0">
                          <a:effectLst/>
                        </a:rPr>
                        <a:t> St. Provide pedestrian and bicycle facilities. Utility undergrounding. Water and sewer relocation/upgrades are expected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1000399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lang="en-US" dirty="0"/>
                        <a:t>50% Design, Utility Coordination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8345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2025 and beyond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1000399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SCL, SPU, Comcast, </a:t>
                      </a:r>
                      <a:r>
                        <a:rPr lang="en-US" dirty="0" err="1"/>
                        <a:t>Ziply</a:t>
                      </a:r>
                      <a:r>
                        <a:rPr lang="en-US" dirty="0"/>
                        <a:t>, PSE, RWD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645497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Leif Johansen,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ljohansen@shorelinewa.gov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N 175 Street Corridor Improvements Project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7AA86-DD62-4A66-AD55-8E01B3BCC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354094"/>
            <a:ext cx="42291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9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>
            <a:noAutofit/>
          </a:bodyPr>
          <a:lstStyle/>
          <a:p>
            <a:r>
              <a:rPr lang="en-US" sz="4000"/>
              <a:t>Meridian Avenue Safety Improvements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68715"/>
              </p:ext>
            </p:extLst>
          </p:nvPr>
        </p:nvGraphicFramePr>
        <p:xfrm>
          <a:off x="4648124" y="1354094"/>
          <a:ext cx="4114800" cy="53949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11279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>
                          <a:effectLst/>
                        </a:rPr>
                        <a:t>Meridian Avenue between N 155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 and N 175</a:t>
                      </a:r>
                      <a:r>
                        <a:rPr kumimoji="0" lang="en-US" b="0" kern="1200" baseline="30000">
                          <a:effectLst/>
                        </a:rPr>
                        <a:t>th</a:t>
                      </a:r>
                      <a:r>
                        <a:rPr kumimoji="0" lang="en-US" b="0" kern="1200">
                          <a:effectLst/>
                        </a:rPr>
                        <a:t> Street.</a:t>
                      </a:r>
                      <a:br>
                        <a:rPr kumimoji="0" lang="en-US" kern="1200">
                          <a:effectLst/>
                        </a:rPr>
                      </a:b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388287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>
                          <a:effectLst/>
                        </a:rPr>
                        <a:t>Rechannelize Meridian Avenue. Install RRFBs at N 163</a:t>
                      </a:r>
                      <a:r>
                        <a:rPr kumimoji="0" lang="en-US" kern="1200" baseline="30000">
                          <a:effectLst/>
                        </a:rPr>
                        <a:t>rd</a:t>
                      </a:r>
                      <a:r>
                        <a:rPr kumimoji="0" lang="en-US" kern="1200">
                          <a:effectLst/>
                        </a:rPr>
                        <a:t> Street and N 17oth Street.</a:t>
                      </a:r>
                      <a:br>
                        <a:rPr kumimoji="0" lang="en-US" kern="1200">
                          <a:effectLst/>
                        </a:rPr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867679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lang="en-US" dirty="0"/>
                        <a:t>Contracting/Preliminary Design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86767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b="0" dirty="0"/>
                        <a:t>Spring</a:t>
                      </a:r>
                      <a:r>
                        <a:rPr lang="en-US" b="1" dirty="0"/>
                        <a:t>/</a:t>
                      </a:r>
                      <a:r>
                        <a:rPr lang="en-US" b="0" dirty="0"/>
                        <a:t>Summer 2023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67679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Power service for RRFB and utility adjustments (WA and telecom.)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34410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Leif Johansen,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ljohansen@shorelinewa.gov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Meridian Avenue Safety Improvements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E2095-15C7-46E0-A293-9FC45A756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5" y="1354094"/>
            <a:ext cx="4114801" cy="308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03657"/>
            <a:ext cx="8290560" cy="1240327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 dirty="0"/>
              <a:t>5</a:t>
            </a:r>
            <a:r>
              <a:rPr lang="en-US" sz="3200" baseline="30000" dirty="0"/>
              <a:t>th</a:t>
            </a:r>
            <a:r>
              <a:rPr lang="en-US" sz="3200" dirty="0"/>
              <a:t> Ave NE (165</a:t>
            </a:r>
            <a:r>
              <a:rPr lang="en-US" sz="3200" baseline="30000" dirty="0"/>
              <a:t>th</a:t>
            </a:r>
            <a:r>
              <a:rPr lang="en-US" sz="3200" dirty="0"/>
              <a:t> to 175</a:t>
            </a:r>
            <a:r>
              <a:rPr lang="en-US" sz="3200" baseline="30000" dirty="0"/>
              <a:t>th</a:t>
            </a:r>
            <a:r>
              <a:rPr lang="en-US" sz="3200" dirty="0"/>
              <a:t>) Sidewalk Rehabilitation </a:t>
            </a:r>
            <a:endParaRPr lang="en-US" sz="40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2455" y="1418082"/>
          <a:ext cx="4649353" cy="5089143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649353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 dirty="0">
                          <a:effectLst/>
                        </a:rPr>
                        <a:t>Project Limits: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kern="1200" dirty="0">
                          <a:effectLst/>
                        </a:rPr>
                        <a:t>5</a:t>
                      </a:r>
                      <a:r>
                        <a:rPr kumimoji="0" lang="en-US" b="0" kern="1200" baseline="30000" dirty="0">
                          <a:effectLst/>
                        </a:rPr>
                        <a:t>th</a:t>
                      </a:r>
                      <a:r>
                        <a:rPr kumimoji="0" lang="en-US" b="0" kern="1200" dirty="0">
                          <a:effectLst/>
                        </a:rPr>
                        <a:t> Ave NE between NE 165</a:t>
                      </a:r>
                      <a:r>
                        <a:rPr kumimoji="0" lang="en-US" b="0" kern="1200" baseline="30000" dirty="0">
                          <a:effectLst/>
                        </a:rPr>
                        <a:t>th</a:t>
                      </a:r>
                      <a:r>
                        <a:rPr kumimoji="0" lang="en-US" b="0" kern="1200" dirty="0">
                          <a:effectLst/>
                        </a:rPr>
                        <a:t> St and NE 175</a:t>
                      </a:r>
                      <a:r>
                        <a:rPr kumimoji="0" lang="en-US" b="0" kern="1200" baseline="30000" dirty="0">
                          <a:effectLst/>
                        </a:rPr>
                        <a:t>th</a:t>
                      </a:r>
                      <a:r>
                        <a:rPr kumimoji="0" lang="en-US" b="0" kern="1200" dirty="0">
                          <a:effectLst/>
                        </a:rPr>
                        <a:t> St. 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kumimoji="0" lang="en-US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998581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 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Remove barriers to pedestrian mobility. Sidewalk and ramp spot repairs. 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 </a:t>
                      </a:r>
                    </a:p>
                    <a:p>
                      <a:r>
                        <a:rPr lang="en-US" dirty="0"/>
                        <a:t>Preliminary design  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Spring/Summer 2023</a:t>
                      </a:r>
                      <a:br>
                        <a:rPr lang="en-US" dirty="0">
                          <a:highlight>
                            <a:srgbClr val="FFFF00"/>
                          </a:highlight>
                        </a:rPr>
                      </a:b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Utility adjustments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2" y="4570130"/>
            <a:ext cx="4505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Leif Johansen,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ljohansen@shorelinewa.gov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Website coming soon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01B4B-7B73-4DAD-816F-FCC10786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8" y="1543004"/>
            <a:ext cx="4068024" cy="29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9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77" y="719191"/>
            <a:ext cx="8381848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 dirty="0"/>
              <a:t>New Sidewalks, 5th Ave NE: 175th to 182nd</a:t>
            </a:r>
            <a:endParaRPr lang="en-US" sz="3200" dirty="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91609"/>
              </p:ext>
            </p:extLst>
          </p:nvPr>
        </p:nvGraphicFramePr>
        <p:xfrm>
          <a:off x="4648124" y="1354094"/>
          <a:ext cx="4114800" cy="516999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5th Avenue</a:t>
                      </a:r>
                      <a:r>
                        <a:rPr kumimoji="0" lang="en-US" kern="1200">
                          <a:effectLst/>
                        </a:rPr>
                        <a:t> </a:t>
                      </a:r>
                      <a:r>
                        <a:rPr lang="en-US" kern="1200">
                          <a:effectLst/>
                        </a:rPr>
                        <a:t>NE from N 175th Street to near 182nd Court.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r>
                        <a:rPr lang="en-US" kern="1200">
                          <a:effectLst/>
                        </a:rPr>
                        <a:t>Construct new concrete</a:t>
                      </a:r>
                      <a:r>
                        <a:rPr kumimoji="0" lang="en-US" kern="1200">
                          <a:effectLst/>
                        </a:rPr>
                        <a:t> sidewalks </a:t>
                      </a:r>
                      <a:r>
                        <a:rPr lang="en-US" kern="1200">
                          <a:effectLst/>
                        </a:rPr>
                        <a:t>on the both sides of 5th Avenue NE</a:t>
                      </a:r>
                      <a:r>
                        <a:rPr kumimoji="0" lang="en-US" kern="1200">
                          <a:effectLst/>
                        </a:rPr>
                        <a:t>.</a:t>
                      </a:r>
                      <a:br>
                        <a:rPr kumimoji="0" lang="en-US" kern="1200">
                          <a:effectLst/>
                        </a:rPr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kern="1200" dirty="0">
                          <a:effectLst/>
                        </a:rPr>
                        <a:t>Construction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April - September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 power pole relocation, North City hydrant/valve/meter relocations, PSE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3" y="4475692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Laura Reiter,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lreiter@shorelinewa.gov</a:t>
            </a:r>
            <a:endParaRPr lang="en-US" sz="240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4"/>
              </a:rPr>
              <a:t>New Sidewalks: 5th Avenue NE (175th St to 182nd Ct)</a:t>
            </a:r>
          </a:p>
        </p:txBody>
      </p:sp>
      <p:pic>
        <p:nvPicPr>
          <p:cNvPr id="7" name="Picture 6" descr="Annotation 2021-02-25 160418.jpg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46" y="1333546"/>
            <a:ext cx="4084899" cy="30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0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77" y="719191"/>
            <a:ext cx="8381848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 dirty="0"/>
              <a:t>New Sidewalks, 20</a:t>
            </a:r>
            <a:r>
              <a:rPr lang="en-US" sz="3200" baseline="30000" dirty="0"/>
              <a:t>th</a:t>
            </a:r>
            <a:r>
              <a:rPr lang="en-US" sz="3200" dirty="0"/>
              <a:t> Ave NW: 190th to 195th</a:t>
            </a:r>
            <a:endParaRPr lang="en-US" sz="3200" dirty="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05267"/>
              </p:ext>
            </p:extLst>
          </p:nvPr>
        </p:nvGraphicFramePr>
        <p:xfrm>
          <a:off x="4648124" y="1354094"/>
          <a:ext cx="4114800" cy="489567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 dirty="0">
                          <a:effectLst/>
                        </a:rPr>
                        <a:t>Project Limits: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 dirty="0">
                          <a:effectLst/>
                        </a:rPr>
                        <a:t>20th Avenue</a:t>
                      </a:r>
                      <a:r>
                        <a:rPr kumimoji="0" lang="en-US" kern="1200" dirty="0">
                          <a:effectLst/>
                        </a:rPr>
                        <a:t> </a:t>
                      </a:r>
                      <a:r>
                        <a:rPr lang="en-US" kern="1200" dirty="0">
                          <a:effectLst/>
                        </a:rPr>
                        <a:t>NE from NW 190</a:t>
                      </a:r>
                      <a:r>
                        <a:rPr lang="en-US" kern="1200" baseline="30000" dirty="0">
                          <a:effectLst/>
                        </a:rPr>
                        <a:t>th</a:t>
                      </a:r>
                      <a:r>
                        <a:rPr lang="en-US" kern="1200" dirty="0">
                          <a:effectLst/>
                        </a:rPr>
                        <a:t> – NW 195</a:t>
                      </a:r>
                      <a:r>
                        <a:rPr lang="en-US" kern="1200" baseline="30000" dirty="0">
                          <a:effectLst/>
                        </a:rPr>
                        <a:t>th</a:t>
                      </a:r>
                      <a:r>
                        <a:rPr lang="en-US" kern="1200" dirty="0">
                          <a:effectLst/>
                        </a:rPr>
                        <a:t> Street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r>
                        <a:rPr lang="en-US" kern="1200" dirty="0">
                          <a:effectLst/>
                        </a:rPr>
                        <a:t>Construct new concrete</a:t>
                      </a:r>
                      <a:r>
                        <a:rPr kumimoji="0" lang="en-US" kern="1200" dirty="0">
                          <a:effectLst/>
                        </a:rPr>
                        <a:t> sidewalks </a:t>
                      </a:r>
                      <a:r>
                        <a:rPr lang="en-US" kern="1200" dirty="0">
                          <a:effectLst/>
                        </a:rPr>
                        <a:t>on the west side of 20th Avenue NW</a:t>
                      </a:r>
                      <a:r>
                        <a:rPr kumimoji="0" lang="en-US" kern="1200" dirty="0">
                          <a:effectLst/>
                        </a:rPr>
                        <a:t>.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kern="1200" dirty="0">
                          <a:effectLst/>
                        </a:rPr>
                        <a:t>Design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September – November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 power pole relocation, SPU meter relocations, PSE gas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3" y="4475692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Laura Reiter,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lreiter@shorelinewa.gov</a:t>
            </a:r>
            <a:endParaRPr lang="en-US" sz="24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New Sidewalks: 20</a:t>
            </a:r>
            <a:r>
              <a:rPr lang="en-US" sz="2400" baseline="30000" dirty="0">
                <a:hlinkClick r:id="rId4"/>
              </a:rPr>
              <a:t>th</a:t>
            </a:r>
            <a:r>
              <a:rPr lang="en-US" sz="2400" dirty="0">
                <a:hlinkClick r:id="rId4"/>
              </a:rPr>
              <a:t> Ave NW (190</a:t>
            </a:r>
            <a:r>
              <a:rPr lang="en-US" sz="2400" baseline="30000" dirty="0">
                <a:hlinkClick r:id="rId4"/>
              </a:rPr>
              <a:t>th</a:t>
            </a:r>
            <a:r>
              <a:rPr lang="en-US" sz="2400" dirty="0">
                <a:hlinkClick r:id="rId4"/>
              </a:rPr>
              <a:t> St to 195</a:t>
            </a:r>
            <a:r>
              <a:rPr lang="en-US" sz="2400" baseline="30000" dirty="0">
                <a:hlinkClick r:id="rId4"/>
              </a:rPr>
              <a:t>th</a:t>
            </a:r>
            <a:r>
              <a:rPr lang="en-US" sz="2400" dirty="0">
                <a:hlinkClick r:id="rId4"/>
              </a:rPr>
              <a:t> St)</a:t>
            </a:r>
            <a:endParaRPr lang="en-US" sz="2400" dirty="0">
              <a:hlinkClick r:id="rId5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23B73-DA5D-46F7-B211-39BC11464E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08" b="-1"/>
          <a:stretch/>
        </p:blipFill>
        <p:spPr>
          <a:xfrm>
            <a:off x="236537" y="1354094"/>
            <a:ext cx="4259340" cy="31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733" y="1244600"/>
            <a:ext cx="2132977" cy="939799"/>
          </a:xfrm>
        </p:spPr>
        <p:txBody>
          <a:bodyPr>
            <a:normAutofit/>
          </a:bodyPr>
          <a:lstStyle/>
          <a:p>
            <a:r>
              <a:rPr lang="en-US" sz="440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20" y="2559162"/>
            <a:ext cx="8647780" cy="3172771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 dirty="0"/>
              <a:t>Introductions / Information Sharing</a:t>
            </a:r>
          </a:p>
          <a:p>
            <a:r>
              <a:rPr lang="en-US" dirty="0">
                <a:ea typeface="+mn-lt"/>
                <a:cs typeface="+mn-lt"/>
              </a:rPr>
              <a:t>Sound Transit Lynnwood Link Extension Project Update </a:t>
            </a:r>
            <a:endParaRPr lang="en-US" dirty="0"/>
          </a:p>
          <a:p>
            <a:r>
              <a:rPr lang="en-US" dirty="0"/>
              <a:t>Surface Water Utility Reminders </a:t>
            </a:r>
          </a:p>
          <a:p>
            <a:r>
              <a:rPr lang="en-US" dirty="0"/>
              <a:t>City of Shoreline Projects (2022 and beyond)</a:t>
            </a:r>
          </a:p>
          <a:p>
            <a:r>
              <a:rPr lang="en-US" dirty="0"/>
              <a:t>Utility Providers Description of Upcoming Projects</a:t>
            </a:r>
          </a:p>
          <a:p>
            <a:r>
              <a:rPr lang="en-US" dirty="0"/>
              <a:t>Open Discussion / Feedback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AA8A23AF-B626-4187-9BF0-6625DAE5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84" y="628036"/>
            <a:ext cx="2309836" cy="16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16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77" y="719191"/>
            <a:ext cx="8381848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 dirty="0"/>
              <a:t>New Sidewalks, Westminster Way (145</a:t>
            </a:r>
            <a:r>
              <a:rPr lang="en-US" sz="3200" baseline="30000" dirty="0"/>
              <a:t>th</a:t>
            </a:r>
            <a:r>
              <a:rPr lang="en-US" sz="3200" dirty="0"/>
              <a:t> – 153</a:t>
            </a:r>
            <a:r>
              <a:rPr lang="en-US" sz="3200" baseline="30000" dirty="0"/>
              <a:t>rd</a:t>
            </a:r>
            <a:r>
              <a:rPr lang="en-US" sz="3200" dirty="0"/>
              <a:t>)</a:t>
            </a:r>
            <a:endParaRPr lang="en-US" sz="3200" dirty="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57198"/>
              </p:ext>
            </p:extLst>
          </p:nvPr>
        </p:nvGraphicFramePr>
        <p:xfrm>
          <a:off x="4648124" y="1354094"/>
          <a:ext cx="4114800" cy="492246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 dirty="0">
                          <a:effectLst/>
                        </a:rPr>
                        <a:t>Project Limits: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 dirty="0">
                          <a:effectLst/>
                        </a:rPr>
                        <a:t>Westminster Way from 145th to 153</a:t>
                      </a:r>
                      <a:r>
                        <a:rPr lang="en-US" kern="1200" baseline="30000" dirty="0">
                          <a:effectLst/>
                        </a:rPr>
                        <a:t>rd</a:t>
                      </a:r>
                      <a:r>
                        <a:rPr lang="en-US" kern="1200" dirty="0">
                          <a:effectLst/>
                        </a:rPr>
                        <a:t> 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r>
                        <a:rPr lang="en-US" kern="1200" dirty="0">
                          <a:effectLst/>
                        </a:rPr>
                        <a:t>Construct new concrete</a:t>
                      </a:r>
                      <a:r>
                        <a:rPr kumimoji="0" lang="en-US" kern="1200" dirty="0">
                          <a:effectLst/>
                        </a:rPr>
                        <a:t> sidewalks </a:t>
                      </a:r>
                      <a:r>
                        <a:rPr lang="en-US" kern="1200" dirty="0">
                          <a:effectLst/>
                        </a:rPr>
                        <a:t>on the one side of Westminster Way</a:t>
                      </a:r>
                      <a:r>
                        <a:rPr kumimoji="0" lang="en-US" kern="1200" dirty="0">
                          <a:effectLst/>
                        </a:rPr>
                        <a:t>.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kern="1200" dirty="0">
                          <a:effectLst/>
                        </a:rPr>
                        <a:t>Pre-Design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April - September 2023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 power pole relocation, SPU hydrant/valve/meter relocations, PSE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6" y="4508691"/>
            <a:ext cx="4505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Laura Reiter,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lreiter@shorelinewa.gov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Website coming soon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B2444-4FF6-470A-8DD4-B3A1738F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5" y="1437462"/>
            <a:ext cx="3935147" cy="29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E78BB9D6-AFD4-419A-8A7C-1BE4DE25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45" y="1358058"/>
            <a:ext cx="4114800" cy="302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44" y="632759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pPr algn="ctr"/>
            <a:r>
              <a:rPr lang="en-US" sz="4000">
                <a:ea typeface="+mj-lt"/>
                <a:cs typeface="+mj-lt"/>
              </a:rPr>
              <a:t>Ridgecrest Safe Routes to School </a:t>
            </a:r>
            <a:endParaRPr lang="en-US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410478"/>
              </p:ext>
            </p:extLst>
          </p:nvPr>
        </p:nvGraphicFramePr>
        <p:xfrm>
          <a:off x="4648124" y="1354094"/>
          <a:ext cx="4114800" cy="498023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i="0" u="none" strike="noStrike" kern="1200" noProof="0">
                          <a:effectLst/>
                          <a:latin typeface="Constantia"/>
                        </a:rPr>
                        <a:t>NE 165th Street</a:t>
                      </a:r>
                      <a:r>
                        <a:rPr lang="en-US" b="0" kern="1200">
                          <a:effectLst/>
                        </a:rPr>
                        <a:t> between </a:t>
                      </a:r>
                      <a:r>
                        <a:rPr lang="en-US" b="0" i="0" u="none" strike="noStrike" kern="1200" noProof="0">
                          <a:effectLst/>
                          <a:latin typeface="Constantia"/>
                        </a:rPr>
                        <a:t>10th </a:t>
                      </a:r>
                      <a:r>
                        <a:rPr lang="en-US" b="0" i="0" u="none" strike="noStrike" kern="1200" noProof="0">
                          <a:effectLst/>
                        </a:rPr>
                        <a:t>Avenue</a:t>
                      </a:r>
                      <a:r>
                        <a:rPr lang="en-US" b="0" i="0" u="none" strike="noStrike" kern="1200" noProof="0">
                          <a:effectLst/>
                          <a:latin typeface="Constantia"/>
                        </a:rPr>
                        <a:t> NE</a:t>
                      </a:r>
                      <a:r>
                        <a:rPr lang="en-US" b="0" kern="1200">
                          <a:effectLst/>
                        </a:rPr>
                        <a:t> and 15th </a:t>
                      </a:r>
                      <a:r>
                        <a:rPr lang="en-US" b="0" i="0" u="none" strike="noStrike" kern="1200" noProof="0">
                          <a:effectLst/>
                          <a:latin typeface="Constantia"/>
                        </a:rPr>
                        <a:t>Avenue</a:t>
                      </a:r>
                      <a:r>
                        <a:rPr lang="en-US" b="0" kern="1200">
                          <a:effectLst/>
                        </a:rPr>
                        <a:t> NE.</a:t>
                      </a:r>
                      <a:br>
                        <a:rPr kumimoji="0" lang="en-US" kern="1200">
                          <a:effectLst/>
                        </a:rPr>
                      </a:b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Installing two new school speed zone flashers and speed feedback signs, curb extensions, and crosswalk signage.</a:t>
                      </a:r>
                      <a:br>
                        <a:rPr kumimoji="0" lang="en-US" kern="1200">
                          <a:effectLst/>
                        </a:rPr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</a:p>
                    <a:p>
                      <a:r>
                        <a:rPr lang="en-US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/>
                        <a:t>Construction Window: </a:t>
                      </a:r>
                      <a:br>
                        <a:rPr lang="en-US" b="1"/>
                      </a:br>
                      <a:r>
                        <a:rPr lang="en-US"/>
                        <a:t>June / August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34385" y="4820158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Laura Reiter,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lreiter@shorelinewa.gov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  <a:hlinkClick r:id="rId4"/>
              </a:rPr>
              <a:t>Ridgecrest Safe Routes to School</a:t>
            </a:r>
            <a:endParaRPr lang="en-US" sz="2400" dirty="0">
              <a:ea typeface="+mn-lt"/>
              <a:cs typeface="+mn-lt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35076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131" y="601337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4000"/>
              <a:t>Hidden Lake Dam Removal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150499"/>
              </p:ext>
            </p:extLst>
          </p:nvPr>
        </p:nvGraphicFramePr>
        <p:xfrm>
          <a:off x="4648124" y="1354094"/>
          <a:ext cx="4114800" cy="532410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98635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Hidden Lake within Shoreview Park and the adjacent NW Innis Arden Way.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578170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Removal of Hidden Lake Dam, restoration of Boeing Creek through the existing lake, and replacement of the culverts under NW Innis Arden Wy.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86868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Design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986356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kern="1200" dirty="0">
                          <a:effectLst/>
                        </a:rPr>
                        <a:t>Phase 1: May/September 2022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Phase 2: May/September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986356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kern="1200" dirty="0">
                          <a:effectLst/>
                        </a:rPr>
                        <a:t>None for Phase 1; SPU/Comcast for Phase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83360"/>
            <a:ext cx="4505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Laura Reiter,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801-2457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lreiter@shorelinewa.gov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Hidden Lake Dam Removal</a:t>
            </a:r>
            <a:endParaRPr lang="en-US" sz="2400"/>
          </a:p>
        </p:txBody>
      </p:sp>
      <p:pic>
        <p:nvPicPr>
          <p:cNvPr id="7" name="Picture 6" descr="Capture.JPG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6" y="1333546"/>
            <a:ext cx="4092060" cy="30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26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613976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4000"/>
              <a:t>NE 148th Street Infiltration Facilities</a:t>
            </a:r>
            <a:endParaRPr lang="en-US" sz="400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935319"/>
              </p:ext>
            </p:extLst>
          </p:nvPr>
        </p:nvGraphicFramePr>
        <p:xfrm>
          <a:off x="4648124" y="1354094"/>
          <a:ext cx="4114800" cy="516999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kern="1200">
                          <a:effectLst/>
                        </a:rPr>
                        <a:t>NE 148th Street from 12th Ave NE to 15th Avenue NE.</a:t>
                      </a:r>
                      <a:br>
                        <a:rPr kumimoji="0" lang="en-US" kern="1200">
                          <a:effectLst/>
                        </a:rPr>
                      </a:b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r>
                        <a:rPr lang="en-US" kern="1200">
                          <a:effectLst/>
                        </a:rPr>
                        <a:t>Construction of underground infiltration facilities</a:t>
                      </a:r>
                      <a:r>
                        <a:rPr kumimoji="0" lang="en-US" kern="1200">
                          <a:effectLst/>
                        </a:rPr>
                        <a:t>.</a:t>
                      </a:r>
                      <a:br>
                        <a:rPr kumimoji="0" lang="en-US" kern="1200">
                          <a:effectLst/>
                        </a:rPr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r>
                        <a:rPr lang="en-US" dirty="0"/>
                        <a:t>Construction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/>
                      </a:br>
                      <a:r>
                        <a:rPr lang="en-US"/>
                        <a:t>April </a:t>
                      </a:r>
                      <a:r>
                        <a:rPr lang="en-US" dirty="0"/>
                        <a:t>/ May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North City Water District service/meter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63632"/>
            <a:ext cx="45056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Laura Reiter, PM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(206) 801-2457</a:t>
            </a: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400"/>
              <a:t>lreiter@shorelinewa.gov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hlinkClick r:id="rId3"/>
              </a:rPr>
              <a:t>NE 148th Infiltration Facilities</a:t>
            </a:r>
          </a:p>
        </p:txBody>
      </p:sp>
      <p:pic>
        <p:nvPicPr>
          <p:cNvPr id="7" name="Picture 6" descr="Capture.JPG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40113"/>
            <a:ext cx="4114800" cy="30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4000" dirty="0"/>
              <a:t>City Maintenance Facility (Ballinger)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34347"/>
              </p:ext>
            </p:extLst>
          </p:nvPr>
        </p:nvGraphicFramePr>
        <p:xfrm>
          <a:off x="4648124" y="1354094"/>
          <a:ext cx="4114800" cy="53949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Brightwater Maintenance Facility Site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20031 Ballinger Way NE.</a:t>
                      </a:r>
                      <a:br>
                        <a:rPr kumimoji="0" lang="en-US" kern="1200">
                          <a:effectLst/>
                        </a:rPr>
                      </a:b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r>
                        <a:rPr lang="en-US" kern="1200">
                          <a:effectLst/>
                        </a:rPr>
                        <a:t>New city maintenance facility for vehicle fueling and washing, snow and ice removal, decant facility, and site improvements.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Design</a:t>
                      </a:r>
                      <a:br>
                        <a:rPr lang="en-US"/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 </a:t>
                      </a:r>
                    </a:p>
                    <a:p>
                      <a:r>
                        <a:rPr lang="en-US" dirty="0"/>
                        <a:t>April 2022 – January 2023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Utility connections approved thru site development permit.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34410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Zachary Evans, PM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zevans@shoreline.wa.gov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City Maintenance Facility (Ballinger)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265B26E0-21F0-4585-BD20-8811F216469A}"/>
              </a:ext>
            </a:extLst>
          </p:cNvPr>
          <p:cNvSpPr/>
          <p:nvPr/>
        </p:nvSpPr>
        <p:spPr>
          <a:xfrm>
            <a:off x="2842890" y="2163965"/>
            <a:ext cx="171880" cy="1546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4000" dirty="0"/>
              <a:t>15</a:t>
            </a:r>
            <a:r>
              <a:rPr lang="en-US" sz="4000" baseline="30000" dirty="0"/>
              <a:t>th</a:t>
            </a:r>
            <a:r>
              <a:rPr lang="en-US" sz="4000" dirty="0"/>
              <a:t> Ave NE Sidewalk Rehabilitation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124" y="1354094"/>
          <a:ext cx="4114800" cy="49357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 dirty="0">
                          <a:effectLst/>
                        </a:rPr>
                        <a:t>Project Limits: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kern="1200" dirty="0">
                          <a:effectLst/>
                        </a:rPr>
                        <a:t>15</a:t>
                      </a:r>
                      <a:r>
                        <a:rPr kumimoji="0" lang="en-US" kern="1200" baseline="30000" dirty="0">
                          <a:effectLst/>
                        </a:rPr>
                        <a:t>th</a:t>
                      </a:r>
                      <a:r>
                        <a:rPr kumimoji="0" lang="en-US" kern="1200" dirty="0">
                          <a:effectLst/>
                        </a:rPr>
                        <a:t> Ave NE sidewalks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kern="1200" dirty="0">
                          <a:effectLst/>
                        </a:rPr>
                        <a:t>from NE 155</a:t>
                      </a:r>
                      <a:r>
                        <a:rPr kumimoji="0" lang="en-US" kern="1200" baseline="30000" dirty="0">
                          <a:effectLst/>
                        </a:rPr>
                        <a:t>th</a:t>
                      </a:r>
                      <a:r>
                        <a:rPr kumimoji="0" lang="en-US" kern="1200" dirty="0">
                          <a:effectLst/>
                        </a:rPr>
                        <a:t> St to NE 175</a:t>
                      </a:r>
                      <a:r>
                        <a:rPr kumimoji="0" lang="en-US" kern="1200" baseline="30000" dirty="0">
                          <a:effectLst/>
                        </a:rPr>
                        <a:t>th</a:t>
                      </a:r>
                      <a:r>
                        <a:rPr kumimoji="0" lang="en-US" kern="1200" dirty="0">
                          <a:effectLst/>
                        </a:rPr>
                        <a:t> 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r>
                        <a:rPr lang="en-US" kern="1200" dirty="0">
                          <a:effectLst/>
                        </a:rPr>
                        <a:t>Repair damaged sidewalk panels, install new ADA ramps and repair other minor barriers to ADA access as funding allows.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July</a:t>
                      </a:r>
                      <a:r>
                        <a:rPr lang="en-US" dirty="0"/>
                        <a:t> 2022 – December 2022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kumimoji="0" lang="en-US" kern="1200" dirty="0">
                          <a:effectLst/>
                        </a:rPr>
                        <a:t>Potential relocation of water meters to amenity zone.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34410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Zachary Evans, PM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zevans@shoreline.wa.gov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15</a:t>
            </a:r>
            <a:r>
              <a:rPr lang="en-US" sz="2400" baseline="30000" dirty="0">
                <a:hlinkClick r:id="rId3"/>
              </a:rPr>
              <a:t>th</a:t>
            </a:r>
            <a:r>
              <a:rPr lang="en-US" sz="2400" dirty="0">
                <a:hlinkClick r:id="rId3"/>
              </a:rPr>
              <a:t> Ave NE Sidewalk Rehabilitation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AD60F9-883F-4CA2-9573-69BB9AB8D852}"/>
              </a:ext>
            </a:extLst>
          </p:cNvPr>
          <p:cNvCxnSpPr/>
          <p:nvPr/>
        </p:nvCxnSpPr>
        <p:spPr>
          <a:xfrm flipV="1">
            <a:off x="2875005" y="2965621"/>
            <a:ext cx="0" cy="5436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836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46" y="90315"/>
            <a:ext cx="8498699" cy="1264107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 dirty="0">
                <a:cs typeface="Calibri"/>
              </a:rPr>
              <a:t>Richmond Beach Midblock Crossing and </a:t>
            </a:r>
            <a:br>
              <a:rPr lang="en-US" sz="2400" dirty="0">
                <a:cs typeface="Calibri"/>
              </a:rPr>
            </a:br>
            <a:r>
              <a:rPr lang="en-US" sz="2000" dirty="0">
                <a:cs typeface="Calibri"/>
              </a:rPr>
              <a:t>Citywide Rectangular Rapid Flashing Beacons (RRFB) and Radar Speed Signs (RSS)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124" y="1354094"/>
          <a:ext cx="4114800" cy="546893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kern="1200">
                          <a:effectLst/>
                        </a:rPr>
                        <a:t>Midblock crossing on NW Richmond Beach Road between 8</a:t>
                      </a:r>
                      <a:r>
                        <a:rPr lang="en-US" sz="1600" kern="1200" baseline="30000">
                          <a:effectLst/>
                        </a:rPr>
                        <a:t>th</a:t>
                      </a:r>
                      <a:r>
                        <a:rPr lang="en-US" sz="1600" kern="1200">
                          <a:effectLst/>
                        </a:rPr>
                        <a:t> Ave NW and 3</a:t>
                      </a:r>
                      <a:r>
                        <a:rPr lang="en-US" sz="1600" kern="1200" baseline="30000">
                          <a:effectLst/>
                        </a:rPr>
                        <a:t>rd</a:t>
                      </a:r>
                      <a:r>
                        <a:rPr lang="en-US" sz="1600" kern="1200">
                          <a:effectLst/>
                        </a:rPr>
                        <a:t> Ave NW. Multiple locations for RRFB and RSS. See vicinity map.</a:t>
                      </a:r>
                      <a:endParaRPr kumimoji="0" lang="en-US" sz="1600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r>
                        <a:rPr kumimoji="0" lang="en-US" sz="1600" kern="1200">
                          <a:effectLst/>
                        </a:rPr>
                        <a:t>New midblock crossing with ADA ramps, refuge island, RRFBs and upgraded lighting. RRFB installation at 9-13 pedestrian crosswalks plus minor striping improvements. 3 RSSs locations.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</a:p>
                    <a:p>
                      <a:r>
                        <a:rPr lang="en-US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dirty="0"/>
                        <a:t>Fall 2022- Winter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sz="1600" dirty="0"/>
                        <a:t>Potential impact to water meters at midblock crossing. Coordination with SCL on potential hardwire RRFBs.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931802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Zachary Evans, PM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zevans@shoreline.wa.gov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Richmond Beach Road Midblock Crossing</a:t>
            </a:r>
            <a:endParaRPr lang="en-US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4ED69BD-8FAD-48B6-8474-0CE2301A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07" y="1349178"/>
            <a:ext cx="4604990" cy="34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69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pPr algn="ctr"/>
            <a:r>
              <a:rPr lang="en-US" sz="4000" dirty="0"/>
              <a:t>Pump Station 26 Improvements Project</a:t>
            </a:r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124" y="1354094"/>
          <a:ext cx="4114800" cy="4949141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 dirty="0">
                          <a:effectLst/>
                        </a:rPr>
                        <a:t>Project Limits: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 dirty="0">
                          <a:effectLst/>
                        </a:rPr>
                        <a:t>Pump Station 26 (18351 10</a:t>
                      </a:r>
                      <a:r>
                        <a:rPr lang="en-US" kern="1200" baseline="30000" dirty="0">
                          <a:effectLst/>
                        </a:rPr>
                        <a:t>th</a:t>
                      </a:r>
                      <a:r>
                        <a:rPr lang="en-US" kern="1200" dirty="0">
                          <a:effectLst/>
                        </a:rPr>
                        <a:t> Ave 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r>
                        <a:rPr kumimoji="0" lang="en-US" kern="1200" dirty="0">
                          <a:effectLst/>
                        </a:rPr>
                        <a:t>Full replacement of existing pump station and detention pond at PS-26 and frontage improvements. Same construction contract as Miscellaneous Pump Stations project.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r>
                        <a:rPr lang="en-US" dirty="0"/>
                        <a:t>Design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kumimoji="0" lang="en-US" kern="1200" dirty="0">
                          <a:effectLst/>
                        </a:rPr>
                        <a:t>April 2022 – December 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kumimoji="0" lang="en-US" kern="1200" dirty="0">
                          <a:effectLst/>
                        </a:rPr>
                        <a:t>Power and water approved thru site development permit.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88313" y="4534410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Zachary Evans, PM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zevans@shoreline.wa.gov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Pump Station 26 Improvements Project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AEFAE1A-A1AD-4EA7-8500-9B4050B38530}"/>
              </a:ext>
            </a:extLst>
          </p:cNvPr>
          <p:cNvSpPr/>
          <p:nvPr/>
        </p:nvSpPr>
        <p:spPr>
          <a:xfrm>
            <a:off x="2645228" y="2699124"/>
            <a:ext cx="171880" cy="1546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3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600"/>
              <a:t>Pump Station Miscellaneous Improvements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87384"/>
              </p:ext>
            </p:extLst>
          </p:nvPr>
        </p:nvGraphicFramePr>
        <p:xfrm>
          <a:off x="4648124" y="1354094"/>
          <a:ext cx="4114800" cy="528605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Minor improvements at 6 existing surface water pump stations. See vicinity map.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r>
                        <a:rPr kumimoji="0" lang="en-US" kern="1200" dirty="0">
                          <a:effectLst/>
                        </a:rPr>
                        <a:t>Minor pump station improvements such as adding SCADA, signage, safety grates, post mounts,  etc. Same construction contract as PS-26.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72946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r>
                        <a:rPr kumimoji="0" lang="en-US" kern="1200" dirty="0">
                          <a:effectLst/>
                        </a:rPr>
                        <a:t>Preliminary Design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716109">
                <a:tc>
                  <a:txBody>
                    <a:bodyPr/>
                    <a:lstStyle/>
                    <a:p>
                      <a:r>
                        <a:rPr lang="en-US" b="1"/>
                        <a:t>Construction Window: </a:t>
                      </a:r>
                      <a:br>
                        <a:rPr lang="en-US" b="1"/>
                      </a:br>
                      <a:r>
                        <a:rPr kumimoji="0" lang="en-US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April 2022 – December 2022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8290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kumimoji="0" lang="en-US" kern="1200" dirty="0">
                          <a:effectLst/>
                        </a:rPr>
                        <a:t>Minor electrical service upgrades, general coordination for minor trench work in the ROW.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142517" y="4589697"/>
            <a:ext cx="450560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Zachary Evans, PM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801-2428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zevans@shoreline.wa.gov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Pump Station – Miscellaneous Sites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C995D-4F8B-483F-BB10-5AB780DE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91" y="1333217"/>
            <a:ext cx="4445387" cy="31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50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68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4000" dirty="0">
                <a:cs typeface="Calibri"/>
              </a:rPr>
              <a:t>Annual Road Surface Maintenance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875252"/>
              </p:ext>
            </p:extLst>
          </p:nvPr>
        </p:nvGraphicFramePr>
        <p:xfrm>
          <a:off x="4575056" y="1292139"/>
          <a:ext cx="4291348" cy="536199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291348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110752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 dirty="0">
                          <a:effectLst/>
                        </a:rPr>
                        <a:t>Project Limits:</a:t>
                      </a:r>
                      <a:r>
                        <a:rPr lang="en-US" b="1" kern="1200" dirty="0">
                          <a:effectLst/>
                        </a:rPr>
                        <a:t> </a:t>
                      </a:r>
                      <a:endParaRPr kumimoji="0" lang="en-US" b="1" kern="1200" dirty="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 dirty="0">
                          <a:effectLst/>
                        </a:rPr>
                        <a:t>2022 – 155th Overlay Midvale to I-5</a:t>
                      </a:r>
                      <a:br>
                        <a:rPr kumimoji="0" lang="en-US" kern="1200" dirty="0">
                          <a:effectLst/>
                        </a:rPr>
                      </a:br>
                      <a:endParaRPr kumimoji="0" lang="en-US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107527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r>
                        <a:rPr lang="en-US" kern="1200">
                          <a:effectLst/>
                        </a:rPr>
                        <a:t>155th overlay – grind and overlay, ADA ramps to standard.</a:t>
                      </a:r>
                      <a:br>
                        <a:rPr kumimoji="0" lang="en-US" kern="1200">
                          <a:effectLst/>
                        </a:rPr>
                      </a:b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1236945">
                <a:tc>
                  <a:txBody>
                    <a:bodyPr/>
                    <a:lstStyle/>
                    <a:p>
                      <a:r>
                        <a:rPr lang="en-US" b="1" dirty="0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2022 155th overlay – in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851944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b="0" dirty="0"/>
                        <a:t>155th overlay – Summer 2022 – Spring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51944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b="0" dirty="0"/>
                        <a:t>155th overlay – complete utility work in advance of overlay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66393" y="4475692"/>
            <a:ext cx="4505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Kristin Terpstra,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(206) 391-3364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kterpstra@shorelinewa.gov</a:t>
            </a:r>
            <a:endParaRPr lang="en-US" sz="240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  <a:hlinkClick r:id="rId4"/>
              </a:rPr>
              <a:t>Annual Road Surface Maintenance Program</a:t>
            </a:r>
            <a:endParaRPr lang="en-US" sz="2400"/>
          </a:p>
          <a:p>
            <a:endParaRPr lang="en-US" sz="240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D8F2C-CDC7-43E7-808C-62ABA884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78" y="1366975"/>
            <a:ext cx="4405744" cy="5064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>
            <a:noAutofit/>
          </a:bodyPr>
          <a:lstStyle/>
          <a:p>
            <a:r>
              <a:rPr lang="en-US" sz="4000" dirty="0"/>
              <a:t>Lynnwood Link Extension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43093"/>
              </p:ext>
            </p:extLst>
          </p:nvPr>
        </p:nvGraphicFramePr>
        <p:xfrm>
          <a:off x="4722920" y="1354094"/>
          <a:ext cx="4040004" cy="505132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040004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66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kern="1200" dirty="0">
                          <a:effectLst/>
                        </a:rPr>
                        <a:t>Project Limits: 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Periodic closures at all Interchanges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@ NE 145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</a:t>
                      </a:r>
                      <a:r>
                        <a:rPr kumimoji="0" lang="en-US" sz="1800" b="0" kern="1200" baseline="0" dirty="0">
                          <a:effectLst/>
                          <a:latin typeface="+mn-lt"/>
                        </a:rPr>
                        <a:t> to NE 148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baseline="0" dirty="0">
                          <a:effectLst/>
                          <a:latin typeface="+mn-lt"/>
                        </a:rPr>
                        <a:t> St</a:t>
                      </a:r>
                      <a:endParaRPr kumimoji="0" lang="en-US" sz="1800" b="0" kern="1200" dirty="0">
                        <a:effectLst/>
                        <a:latin typeface="+mn-lt"/>
                      </a:endParaRP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NE 195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 @ I-5 to 10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NE 189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St. @ I-5 to 8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and 8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from NE 189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St. to NE 185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@ NE 182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nd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Ct to NE 185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@ NE 170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 to NE 174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</a:t>
                      </a:r>
                    </a:p>
                    <a:p>
                      <a:pPr marL="176213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1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Ave NE @ NE 159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th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 to NE 161</a:t>
                      </a:r>
                      <a:r>
                        <a:rPr kumimoji="0" lang="en-US" sz="1800" b="0" kern="1200" baseline="30000" dirty="0">
                          <a:effectLst/>
                          <a:latin typeface="+mn-lt"/>
                        </a:rPr>
                        <a:t>st</a:t>
                      </a:r>
                      <a:r>
                        <a:rPr kumimoji="0" lang="en-US" sz="1800" b="0" kern="1200" dirty="0">
                          <a:effectLst/>
                          <a:latin typeface="+mn-lt"/>
                        </a:rPr>
                        <a:t> St</a:t>
                      </a:r>
                    </a:p>
                  </a:txBody>
                  <a:tcPr marL="45720" marR="0"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r>
                        <a:rPr kumimoji="0" lang="en-US" b="1" kern="1200" dirty="0">
                          <a:effectLst/>
                        </a:rPr>
                        <a:t>Scope: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>
                          <a:effectLst/>
                        </a:rPr>
                        <a:t>Utility relocation/modification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>
                          <a:effectLst/>
                        </a:rPr>
                        <a:t>Roadway reconstruction of 5</a:t>
                      </a:r>
                      <a:r>
                        <a:rPr kumimoji="0" lang="en-US" sz="1800" kern="1200" baseline="30000" dirty="0">
                          <a:effectLst/>
                        </a:rPr>
                        <a:t>th</a:t>
                      </a:r>
                      <a:r>
                        <a:rPr kumimoji="0" lang="en-US" sz="1800" kern="1200" dirty="0">
                          <a:effectLst/>
                        </a:rPr>
                        <a:t>, 8</a:t>
                      </a:r>
                      <a:r>
                        <a:rPr kumimoji="0" lang="en-US" sz="1800" kern="1200" baseline="30000" dirty="0">
                          <a:effectLst/>
                        </a:rPr>
                        <a:t>th</a:t>
                      </a:r>
                      <a:r>
                        <a:rPr kumimoji="0" lang="en-US" sz="1800" kern="1200" dirty="0">
                          <a:effectLst/>
                        </a:rPr>
                        <a:t>, 1</a:t>
                      </a:r>
                      <a:r>
                        <a:rPr kumimoji="0" lang="en-US" sz="1800" kern="1200" baseline="30000" dirty="0">
                          <a:effectLst/>
                        </a:rPr>
                        <a:t>st</a:t>
                      </a:r>
                      <a:r>
                        <a:rPr kumimoji="0" lang="en-US" sz="1800" kern="1200" dirty="0">
                          <a:effectLst/>
                        </a:rPr>
                        <a:t> Ave NE and NE 195</a:t>
                      </a:r>
                      <a:r>
                        <a:rPr kumimoji="0" lang="en-US" sz="1800" kern="1200" baseline="30000" dirty="0">
                          <a:effectLst/>
                        </a:rPr>
                        <a:t>th</a:t>
                      </a:r>
                      <a:r>
                        <a:rPr kumimoji="0" lang="en-US" sz="1800" kern="1200" dirty="0">
                          <a:effectLst/>
                        </a:rPr>
                        <a:t> and 185</a:t>
                      </a:r>
                      <a:r>
                        <a:rPr kumimoji="0" lang="en-US" sz="1800" kern="1200" baseline="30000" dirty="0">
                          <a:effectLst/>
                        </a:rPr>
                        <a:t>th</a:t>
                      </a:r>
                      <a:r>
                        <a:rPr kumimoji="0" lang="en-US" sz="1800" kern="1200" dirty="0">
                          <a:effectLst/>
                        </a:rPr>
                        <a:t> 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kern="1200" dirty="0">
                          <a:effectLst/>
                        </a:rPr>
                        <a:t>Guideway, Stations, Garages, and Transit Loops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387884">
                <a:tc>
                  <a:txBody>
                    <a:bodyPr/>
                    <a:lstStyle/>
                    <a:p>
                      <a:r>
                        <a:rPr lang="en-US" b="1"/>
                        <a:t>Status: </a:t>
                      </a:r>
                      <a:r>
                        <a:rPr lang="en-US"/>
                        <a:t>In construction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350982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r>
                        <a:rPr lang="en-US" b="0" dirty="0"/>
                        <a:t>2019-2023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1B3ED7-74FC-4CDD-A3C6-F922291A4D74}"/>
              </a:ext>
            </a:extLst>
          </p:cNvPr>
          <p:cNvSpPr txBox="1"/>
          <p:nvPr/>
        </p:nvSpPr>
        <p:spPr>
          <a:xfrm>
            <a:off x="1180730" y="3666836"/>
            <a:ext cx="3391270" cy="280076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Ginger Ferguson, PE </a:t>
            </a:r>
          </a:p>
          <a:p>
            <a:pPr>
              <a:tabLst>
                <a:tab pos="341313" algn="l"/>
              </a:tabLst>
            </a:pPr>
            <a:r>
              <a:rPr lang="en-US" sz="1600" dirty="0"/>
              <a:t>	ST L200 Construction Manager</a:t>
            </a:r>
          </a:p>
          <a:p>
            <a:pPr marL="342900"/>
            <a:r>
              <a:rPr lang="en-US" sz="1600" dirty="0"/>
              <a:t>(206) 398-5138</a:t>
            </a:r>
          </a:p>
          <a:p>
            <a:pPr marL="342900"/>
            <a:r>
              <a:rPr lang="en-US" sz="1600" dirty="0"/>
              <a:t>ginger.ferguson@soundtransit.org</a:t>
            </a:r>
          </a:p>
          <a:p>
            <a:pPr marL="342900"/>
            <a:r>
              <a:rPr lang="en-US" sz="1600" dirty="0">
                <a:hlinkClick r:id="rId4"/>
              </a:rPr>
              <a:t>Soundtransit.org/</a:t>
            </a:r>
            <a:r>
              <a:rPr lang="en-US" sz="1600" dirty="0" err="1">
                <a:hlinkClick r:id="rId4"/>
              </a:rPr>
              <a:t>lynnwoodlink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Juniper Nammi, AICP</a:t>
            </a:r>
          </a:p>
          <a:p>
            <a:pPr marL="341313"/>
            <a:r>
              <a:rPr lang="en-US" sz="1600" dirty="0"/>
              <a:t>City of Shoreline Light Rail PM</a:t>
            </a:r>
          </a:p>
          <a:p>
            <a:pPr marL="341313"/>
            <a:r>
              <a:rPr lang="en-US" sz="1600" dirty="0"/>
              <a:t>(206) 801-2525</a:t>
            </a:r>
          </a:p>
          <a:p>
            <a:pPr marL="341313"/>
            <a:r>
              <a:rPr lang="en-US" sz="1600" dirty="0"/>
              <a:t>jnammi@shorelinewa.gov</a:t>
            </a:r>
          </a:p>
        </p:txBody>
      </p:sp>
    </p:spTree>
    <p:extLst>
      <p:ext uri="{BB962C8B-B14F-4D97-AF65-F5344CB8AC3E}">
        <p14:creationId xmlns:p14="http://schemas.microsoft.com/office/powerpoint/2010/main" val="362617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" y="620344"/>
            <a:ext cx="9085495" cy="882981"/>
          </a:xfrm>
        </p:spPr>
        <p:txBody>
          <a:bodyPr vert="horz" lIns="0" tIns="45720" rIns="0" bIns="0" anchor="b">
            <a:noAutofit/>
          </a:bodyPr>
          <a:lstStyle/>
          <a:p>
            <a:pPr algn="ctr"/>
            <a:r>
              <a:rPr lang="en-US" sz="3600">
                <a:hlinkClick r:id="rId3"/>
              </a:rPr>
              <a:t>Pavement Maintenance/Moratorium Map</a:t>
            </a:r>
            <a:br>
              <a:rPr lang="en-US" sz="3600"/>
            </a:br>
            <a:r>
              <a:rPr lang="en-US" sz="1600">
                <a:ea typeface="+mj-lt"/>
                <a:cs typeface="+mj-lt"/>
              </a:rPr>
              <a:t> http://www.shorelinewa.gov/government/projects-initiatives/annual-road-surface-maintenance-program</a:t>
            </a:r>
            <a:endParaRPr lang="en-US" sz="160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B63CA-F4F2-4C8E-BDBB-296EA3B191CA}"/>
              </a:ext>
            </a:extLst>
          </p:cNvPr>
          <p:cNvSpPr txBox="1"/>
          <p:nvPr/>
        </p:nvSpPr>
        <p:spPr>
          <a:xfrm>
            <a:off x="3200400" y="2667002"/>
            <a:ext cx="303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highlight>
                  <a:srgbClr val="FFFF00"/>
                </a:highlight>
              </a:rPr>
              <a:t>Insert Map</a:t>
            </a:r>
          </a:p>
        </p:txBody>
      </p:sp>
      <p:pic>
        <p:nvPicPr>
          <p:cNvPr id="4" name="Picture 4" descr="PvtMaintSched_To2026_ppt.jpg">
            <a:extLst>
              <a:ext uri="{FF2B5EF4-FFF2-40B4-BE49-F238E27FC236}">
                <a16:creationId xmlns:a16="http://schemas.microsoft.com/office/drawing/2014/main" id="{67A7893E-036C-4D60-A42A-85479239F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578" y="1553612"/>
            <a:ext cx="6793911" cy="50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97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81" y="636013"/>
            <a:ext cx="8561957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200"/>
              <a:t>SR-523 (N/NE 145th Street), Aurora Avenue N to I-5</a:t>
            </a:r>
            <a:endParaRPr lang="en-US" sz="3200">
              <a:cs typeface="Calibri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610515"/>
              </p:ext>
            </p:extLst>
          </p:nvPr>
        </p:nvGraphicFramePr>
        <p:xfrm>
          <a:off x="4572000" y="1329704"/>
          <a:ext cx="4194632" cy="545472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194632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63423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kern="1200">
                          <a:effectLst/>
                        </a:rPr>
                        <a:t>N 145th Street (Linden Avenue to I-5)</a:t>
                      </a:r>
                      <a:endParaRPr kumimoji="0"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399685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b="0" i="0" u="none" strike="noStrike" kern="1200" noProof="0">
                          <a:effectLst/>
                        </a:rPr>
                        <a:t>Widen 145th Street to accommodate design elements that will improve traffic operations, safety and mobility throughout the corridor.</a:t>
                      </a:r>
                      <a:endParaRPr lang="en-US" kern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699845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  <a:br>
                        <a:rPr lang="en-US" b="1"/>
                      </a:br>
                      <a:r>
                        <a:rPr lang="en-US" b="0"/>
                        <a:t>Design &amp; ROW (Phase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13996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/>
                        <a:t>Construction Window: </a:t>
                      </a:r>
                      <a:endParaRPr lang="en-US" b="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b="0" dirty="0"/>
                        <a:t>Phase 1 (I-5 to Corliss): 2023/2024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/>
                        <a:t>Phase 2 (Corliss to Wallingford): 2025/2026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/>
                        <a:t>Phase 3 (Wallingford to Linden): 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52936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b="0" dirty="0"/>
                        <a:t>SCL undergrounding approach &amp; subarea service needs, SPU water &amp; stormwater, JUT </a:t>
                      </a:r>
                      <a:r>
                        <a:rPr lang="en-US" b="0"/>
                        <a:t>for communication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277596" y="4638018"/>
            <a:ext cx="425837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Cory Nau,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(206) 801-2325 cnau@shorelinewa.gov</a:t>
            </a:r>
            <a:endParaRPr lang="en-US" sz="24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145th Street Corridor Project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6" y="1435152"/>
            <a:ext cx="4114800" cy="30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3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900"/>
              <a:t>SR 523(145</a:t>
            </a:r>
            <a:r>
              <a:rPr lang="en-US" sz="3900" baseline="30000"/>
              <a:t>th</a:t>
            </a:r>
            <a:r>
              <a:rPr lang="en-US" sz="3900"/>
              <a:t>) and I-5 Interchange Project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8CD9E18-395D-49EC-8595-6DB35DB2D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681007"/>
              </p:ext>
            </p:extLst>
          </p:nvPr>
        </p:nvGraphicFramePr>
        <p:xfrm>
          <a:off x="4911634" y="1355651"/>
          <a:ext cx="3851366" cy="505821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851366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103219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b="1" kern="1200">
                          <a:effectLst/>
                        </a:rPr>
                        <a:t>Project Limits: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kern="1200">
                          <a:effectLst/>
                        </a:rPr>
                        <a:t>SR 523 (NE 145th)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kern="1200">
                          <a:effectLst/>
                        </a:rPr>
                        <a:t>1st Avenue NE to 6th Avenue 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1397571">
                <a:tc>
                  <a:txBody>
                    <a:bodyPr/>
                    <a:lstStyle/>
                    <a:p>
                      <a:r>
                        <a:rPr kumimoji="0" lang="en-US" b="1" kern="1200">
                          <a:effectLst/>
                        </a:rPr>
                        <a:t>Scope:</a:t>
                      </a:r>
                      <a:r>
                        <a:rPr lang="en-US" b="1" kern="1200">
                          <a:effectLst/>
                        </a:rPr>
                        <a:t> </a:t>
                      </a:r>
                      <a:endParaRPr kumimoji="0" lang="en-US" b="1" kern="1200">
                        <a:effectLst/>
                      </a:endParaRPr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Replace signalized intersections at </a:t>
                      </a:r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I-5 Southbound and 5th Avenue NE with Roundabouts.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823438">
                <a:tc>
                  <a:txBody>
                    <a:bodyPr/>
                    <a:lstStyle/>
                    <a:p>
                      <a:r>
                        <a:rPr lang="en-US" b="1"/>
                        <a:t>Status: </a:t>
                      </a:r>
                    </a:p>
                    <a:p>
                      <a:pPr lvl="0">
                        <a:buNone/>
                      </a:pPr>
                      <a:r>
                        <a:rPr lang="en-US" kern="1200">
                          <a:effectLst/>
                        </a:rPr>
                        <a:t>Design (30%)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808362">
                <a:tc>
                  <a:txBody>
                    <a:bodyPr/>
                    <a:lstStyle/>
                    <a:p>
                      <a:r>
                        <a:rPr lang="en-US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lang="en-US" b="0" dirty="0"/>
                        <a:t>Fall 2022 through December 2023</a:t>
                      </a:r>
                      <a:endParaRPr lang="en-US" b="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996643">
                <a:tc>
                  <a:txBody>
                    <a:bodyPr/>
                    <a:lstStyle/>
                    <a:p>
                      <a:r>
                        <a:rPr lang="en-US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lang="en-US" dirty="0"/>
                        <a:t>SCL power line relocation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SPU water main relocation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82193" y="4475692"/>
            <a:ext cx="463758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Robert </a:t>
            </a:r>
            <a:r>
              <a:rPr lang="en-US" sz="2400" dirty="0" err="1"/>
              <a:t>McGaughy</a:t>
            </a:r>
            <a:r>
              <a:rPr lang="en-US" sz="2400" dirty="0"/>
              <a:t>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rmcgaughey@shorelinewa.gov </a:t>
            </a:r>
            <a:r>
              <a:rPr lang="en-US" sz="2400" dirty="0">
                <a:hlinkClick r:id="rId3"/>
              </a:rPr>
              <a:t>145</a:t>
            </a:r>
            <a:r>
              <a:rPr lang="en-US" sz="2400" baseline="30000" dirty="0">
                <a:hlinkClick r:id="rId3"/>
              </a:rPr>
              <a:t>th</a:t>
            </a:r>
            <a:r>
              <a:rPr lang="en-US" sz="2400" dirty="0">
                <a:hlinkClick r:id="rId3"/>
              </a:rPr>
              <a:t> &amp; I5 Interchange Project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82F3-7F0C-4B64-8A00-D17C13F3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6" y="1333546"/>
            <a:ext cx="4114800" cy="3040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5B7AF1-FC80-463F-AEBD-791A40E1F387}"/>
                  </a:ext>
                </a:extLst>
              </p14:cNvPr>
              <p14:cNvContentPartPr/>
              <p14:nvPr/>
            </p14:nvContentPartPr>
            <p14:xfrm>
              <a:off x="2463209" y="3809999"/>
              <a:ext cx="228600" cy="9525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5B7AF1-FC80-463F-AEBD-791A40E1F3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9714" y="952499"/>
                <a:ext cx="335232" cy="57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0691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900"/>
              <a:t>SR 523(145</a:t>
            </a:r>
            <a:r>
              <a:rPr lang="en-US" sz="3900" baseline="30000"/>
              <a:t>th</a:t>
            </a:r>
            <a:r>
              <a:rPr lang="en-US" sz="3900"/>
              <a:t>) and I-5 Interchange 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23A07-5DC7-45E9-B2D0-9C714173A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95" y="1467239"/>
            <a:ext cx="8424809" cy="49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7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698643"/>
            <a:ext cx="8290560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900"/>
              <a:t>SR 523(145</a:t>
            </a:r>
            <a:r>
              <a:rPr lang="en-US" sz="3900" baseline="30000"/>
              <a:t>th</a:t>
            </a:r>
            <a:r>
              <a:rPr lang="en-US" sz="3900"/>
              <a:t>) and I-5 Interchange 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7E34A-5D28-43D0-BF59-F16463DC40A9}"/>
              </a:ext>
            </a:extLst>
          </p:cNvPr>
          <p:cNvSpPr txBox="1"/>
          <p:nvPr/>
        </p:nvSpPr>
        <p:spPr>
          <a:xfrm>
            <a:off x="2540978" y="3094837"/>
            <a:ext cx="356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Placeholder for grading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0E5F6-8DEE-49E6-A105-F31DED343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0" y="1333547"/>
            <a:ext cx="8393174" cy="509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51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80" y="597037"/>
            <a:ext cx="9365673" cy="634903"/>
          </a:xfrm>
        </p:spPr>
        <p:txBody>
          <a:bodyPr vert="horz" lIns="0" tIns="45720" rIns="0" bIns="0" anchor="b">
            <a:noAutofit/>
          </a:bodyPr>
          <a:lstStyle/>
          <a:p>
            <a:r>
              <a:rPr lang="en-US" sz="3600" dirty="0">
                <a:cs typeface="Calibri"/>
              </a:rPr>
              <a:t>Ridgecrest 5 CIP Sanitary Sewer Replacement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A5DAB-E598-4A82-996A-A194C7631DC4}"/>
              </a:ext>
            </a:extLst>
          </p:cNvPr>
          <p:cNvSpPr txBox="1"/>
          <p:nvPr/>
        </p:nvSpPr>
        <p:spPr>
          <a:xfrm>
            <a:off x="0" y="4790717"/>
            <a:ext cx="45056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Tucker Collins, 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WWU Consultant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David Evans and Assoc., Inc.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(425) 586-9748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Tucker.Collins@deainc.com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FF00"/>
              </a:highlight>
            </a:endParaRP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CD6422EA-D31E-435F-B970-B810934B26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1" b="14377"/>
          <a:stretch/>
        </p:blipFill>
        <p:spPr>
          <a:xfrm>
            <a:off x="0" y="1275166"/>
            <a:ext cx="5325668" cy="35155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BEB57F-5CA6-46DD-997C-F954C39E7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1909"/>
              </p:ext>
            </p:extLst>
          </p:nvPr>
        </p:nvGraphicFramePr>
        <p:xfrm>
          <a:off x="5283200" y="1231941"/>
          <a:ext cx="3583204" cy="519611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583204">
                  <a:extLst>
                    <a:ext uri="{9D8B030D-6E8A-4147-A177-3AD203B41FA5}">
                      <a16:colId xmlns:a16="http://schemas.microsoft.com/office/drawing/2014/main" val="2211930838"/>
                    </a:ext>
                  </a:extLst>
                </a:gridCol>
              </a:tblGrid>
              <a:tr h="57361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600" b="1" kern="1200" dirty="0">
                          <a:effectLst/>
                        </a:rPr>
                        <a:t>Project Limits:</a:t>
                      </a:r>
                      <a:r>
                        <a:rPr lang="en-US" sz="1600" b="1" kern="1200" dirty="0">
                          <a:effectLst/>
                        </a:rPr>
                        <a:t> </a:t>
                      </a:r>
                      <a:endParaRPr kumimoji="0" lang="en-US" sz="1600" b="1" kern="1200" dirty="0">
                        <a:effectLst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locations, see vicinity map.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036902"/>
                  </a:ext>
                </a:extLst>
              </a:tr>
              <a:tr h="2458534">
                <a:tc>
                  <a:txBody>
                    <a:bodyPr/>
                    <a:lstStyle/>
                    <a:p>
                      <a:r>
                        <a:rPr kumimoji="0" lang="en-US" sz="1600" b="1" kern="1200" dirty="0">
                          <a:effectLst/>
                        </a:rPr>
                        <a:t>Scope:</a:t>
                      </a:r>
                      <a:r>
                        <a:rPr lang="en-US" sz="1600" b="1" kern="1200" dirty="0">
                          <a:effectLst/>
                        </a:rPr>
                        <a:t> </a:t>
                      </a:r>
                      <a:endParaRPr kumimoji="0" lang="en-US" sz="1600" b="1" kern="1200" dirty="0">
                        <a:effectLst/>
                      </a:endParaRPr>
                    </a:p>
                    <a:p>
                      <a:r>
                        <a:rPr kumimoji="0" lang="en-US" sz="1400" kern="1200" dirty="0">
                          <a:effectLst/>
                        </a:rPr>
                        <a:t>Construction of approx. 3,600 linear ft of 8-inch HDPE sanitary sewer main via pipe bursting; replacement of approx. 61 associated side sewers via pipe bursting; installation of approximately 100 associated clean outs; rehabilitation of approximately 20 associated manholes; surface restoration; ADA ramp replacement; asphalt grind and overlay; and pavement marking replacement.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83605"/>
                  </a:ext>
                </a:extLst>
              </a:tr>
              <a:tr h="520786">
                <a:tc>
                  <a:txBody>
                    <a:bodyPr/>
                    <a:lstStyle/>
                    <a:p>
                      <a:r>
                        <a:rPr lang="en-US" sz="1600" b="1" dirty="0"/>
                        <a:t>Status: 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 90% COSH Plan and Spec review, 100% Bid Set in progress.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968419"/>
                  </a:ext>
                </a:extLst>
              </a:tr>
              <a:tr h="629624">
                <a:tc>
                  <a:txBody>
                    <a:bodyPr/>
                    <a:lstStyle/>
                    <a:p>
                      <a:r>
                        <a:rPr lang="en-US" sz="1600" b="1" dirty="0"/>
                        <a:t>Construction Window: </a:t>
                      </a:r>
                      <a:br>
                        <a:rPr lang="en-US" b="1" dirty="0"/>
                      </a:b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July 2022 – May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854122"/>
                  </a:ext>
                </a:extLst>
              </a:tr>
              <a:tr h="847812">
                <a:tc>
                  <a:txBody>
                    <a:bodyPr/>
                    <a:lstStyle/>
                    <a:p>
                      <a:r>
                        <a:rPr lang="en-US" sz="1600" b="1" dirty="0"/>
                        <a:t>Utility Coordination Needed: </a:t>
                      </a:r>
                      <a:br>
                        <a:rPr lang="en-US" dirty="0"/>
                      </a:b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Overlays noted in red above, if other utility work is planned in overlay area in near future, may be beneficial to combine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63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627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36" y="771630"/>
            <a:ext cx="1623715" cy="10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02" y="2535146"/>
            <a:ext cx="2129921" cy="7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8" y="2140679"/>
            <a:ext cx="1087438" cy="8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01" y="835884"/>
            <a:ext cx="2497430" cy="116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44" y="3432149"/>
            <a:ext cx="1726409" cy="10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AB13BC-8212-414D-A0BF-2DBCAEC70F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262239"/>
            <a:ext cx="1820405" cy="937963"/>
          </a:xfrm>
          <a:prstGeom prst="rect">
            <a:avLst/>
          </a:prstGeom>
        </p:spPr>
      </p:pic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:a16="http://schemas.microsoft.com/office/drawing/2014/main" id="{C653BFAF-7747-4240-B82A-59D8E7A4F5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521" y="3004343"/>
            <a:ext cx="1980128" cy="195159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EF7C-1F72-4073-85EE-657A69152D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4830840"/>
            <a:ext cx="2191182" cy="1364508"/>
          </a:xfrm>
          <a:prstGeom prst="rect">
            <a:avLst/>
          </a:prstGeom>
        </p:spPr>
      </p:pic>
      <p:pic>
        <p:nvPicPr>
          <p:cNvPr id="14" name="Picture 13" descr="A picture containing queen, container, text, box&#10;&#10;Description automatically generated">
            <a:extLst>
              <a:ext uri="{FF2B5EF4-FFF2-40B4-BE49-F238E27FC236}">
                <a16:creationId xmlns:a16="http://schemas.microsoft.com/office/drawing/2014/main" id="{B5953D97-3CF5-493A-8AB9-8DD545C0C0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03" y="2047784"/>
            <a:ext cx="1188992" cy="118899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88E4AD9-32E6-49DC-9EAE-BD9E230F48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64" y="5449336"/>
            <a:ext cx="1770292" cy="14166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23B4B7-2F60-4D3A-8812-77ECDD533B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2" y="4541355"/>
            <a:ext cx="1738146" cy="586470"/>
          </a:xfrm>
          <a:prstGeom prst="rect">
            <a:avLst/>
          </a:prstGeom>
        </p:spPr>
      </p:pic>
      <p:pic>
        <p:nvPicPr>
          <p:cNvPr id="20" name="Picture 19" descr="A picture containing food&#10;&#10;Description automatically generated">
            <a:extLst>
              <a:ext uri="{FF2B5EF4-FFF2-40B4-BE49-F238E27FC236}">
                <a16:creationId xmlns:a16="http://schemas.microsoft.com/office/drawing/2014/main" id="{DF148DF1-A791-4F47-8556-C9B8B196CE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483" y="3617065"/>
            <a:ext cx="1805971" cy="92287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2426C30-7CF2-4355-9136-B7CEF1D11C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14" y="5978805"/>
            <a:ext cx="1519872" cy="51338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9C544C-5397-4134-BF16-DEA8D6CBF0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94" y="4602570"/>
            <a:ext cx="2445141" cy="937304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D9F42C2F-1528-4DF2-855F-C415053E28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684" y="689661"/>
            <a:ext cx="1783922" cy="130962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E80977-A1D9-4F17-AEB0-D2226F6C48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68" y="4769484"/>
            <a:ext cx="1518651" cy="151865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B0BCB05-382F-4DAC-A1B5-7B0A37ED5B3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" y="3232430"/>
            <a:ext cx="1818326" cy="11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8F54-ED25-46AD-9F4D-0DF1009D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967" y="1252506"/>
            <a:ext cx="6106112" cy="1368710"/>
          </a:xfrm>
        </p:spPr>
        <p:txBody>
          <a:bodyPr vert="horz" lIns="0" tIns="45720" rIns="0" bIns="0" anchor="b">
            <a:noAutofit/>
          </a:bodyPr>
          <a:lstStyle/>
          <a:p>
            <a:pPr lvl="0" algn="ctr"/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Surface Water Utility – </a:t>
            </a:r>
            <a:br>
              <a:rPr lang="en-US" sz="4400" dirty="0"/>
            </a:br>
            <a:r>
              <a:rPr lang="en-US" sz="4400" dirty="0"/>
              <a:t>Dan </a:t>
            </a:r>
            <a:r>
              <a:rPr lang="en-US" sz="4400" dirty="0" err="1"/>
              <a:t>Sinkovich</a:t>
            </a:r>
            <a:endParaRPr 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572F7-F666-48AF-A0CA-67669906C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340" y="2795552"/>
            <a:ext cx="8229600" cy="2421066"/>
          </a:xfrm>
        </p:spPr>
        <p:txBody>
          <a:bodyPr vert="horz" anchor="t">
            <a:normAutofit/>
          </a:bodyPr>
          <a:lstStyle/>
          <a:p>
            <a:r>
              <a:rPr lang="en-US" b="1" dirty="0">
                <a:latin typeface="Constantia" panose="02030602050306030303" pitchFamily="18" charset="0"/>
                <a:ea typeface="+mn-lt"/>
                <a:cs typeface="+mn-lt"/>
              </a:rPr>
              <a:t>Surface Water Utility Reminders</a:t>
            </a:r>
          </a:p>
          <a:p>
            <a:pPr lvl="1" indent="-246380"/>
            <a:r>
              <a:rPr lang="en-US" dirty="0">
                <a:latin typeface="Constantia" panose="02030602050306030303" pitchFamily="18" charset="0"/>
                <a:ea typeface="+mn-lt"/>
                <a:cs typeface="+mn-lt"/>
              </a:rPr>
              <a:t>Discharges of Potable Water to City Right-of-Way</a:t>
            </a:r>
            <a:endParaRPr lang="en-US" dirty="0">
              <a:latin typeface="Constantia" panose="02030602050306030303" pitchFamily="18" charset="0"/>
            </a:endParaRPr>
          </a:p>
          <a:p>
            <a:pPr lvl="1" indent="-246380"/>
            <a:r>
              <a:rPr lang="en-US" dirty="0">
                <a:latin typeface="Constantia" panose="02030602050306030303" pitchFamily="18" charset="0"/>
                <a:ea typeface="+mn-lt"/>
                <a:cs typeface="+mn-lt"/>
              </a:rPr>
              <a:t>Staging of Utility Materials in Stormwater Ditches</a:t>
            </a:r>
          </a:p>
          <a:p>
            <a:pPr lvl="1" indent="-246380"/>
            <a:r>
              <a:rPr lang="en-US" dirty="0">
                <a:latin typeface="Constantia" panose="02030602050306030303" pitchFamily="18" charset="0"/>
                <a:ea typeface="+mn-lt"/>
                <a:cs typeface="+mn-lt"/>
              </a:rPr>
              <a:t>Utility Cross Bore Removals Continue</a:t>
            </a:r>
            <a:endParaRPr lang="en-US" dirty="0">
              <a:latin typeface="Constantia" panose="02030602050306030303" pitchFamily="18" charset="0"/>
              <a:cs typeface="Calibri"/>
            </a:endParaRPr>
          </a:p>
          <a:p>
            <a:pPr marL="393700" lvl="1" indent="0">
              <a:buNone/>
            </a:pPr>
            <a:endParaRPr lang="en-US" dirty="0">
              <a:latin typeface="Constantia" panose="02030602050306030303" pitchFamily="18" charset="0"/>
              <a:cs typeface="Calibri"/>
            </a:endParaRPr>
          </a:p>
          <a:p>
            <a:endParaRPr lang="en-US" b="1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0EF51CB-805D-4CA3-93C6-46FA1FEE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4" y="628036"/>
            <a:ext cx="2309836" cy="16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6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16E73C-036D-4F03-9C1A-216052173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75" y="1005711"/>
            <a:ext cx="8809974" cy="577893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DD4A76-ABA1-47D0-A6CB-806E393BCFD4}"/>
              </a:ext>
            </a:extLst>
          </p:cNvPr>
          <p:cNvSpPr txBox="1"/>
          <p:nvPr/>
        </p:nvSpPr>
        <p:spPr>
          <a:xfrm>
            <a:off x="5788241" y="5159918"/>
            <a:ext cx="270769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If you have questions, contact Stefan </a:t>
            </a:r>
            <a:r>
              <a:rPr lang="en-US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Grozev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at (206) 801-2453 or sgrozev@shorelinewa.gov</a:t>
            </a:r>
          </a:p>
        </p:txBody>
      </p:sp>
    </p:spTree>
    <p:extLst>
      <p:ext uri="{BB962C8B-B14F-4D97-AF65-F5344CB8AC3E}">
        <p14:creationId xmlns:p14="http://schemas.microsoft.com/office/powerpoint/2010/main" val="771679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BB4EF2C-BB26-430D-BE26-AF3922504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83" y="950674"/>
            <a:ext cx="8840528" cy="5911075"/>
          </a:xfrm>
        </p:spPr>
      </p:pic>
    </p:spTree>
    <p:extLst>
      <p:ext uri="{BB962C8B-B14F-4D97-AF65-F5344CB8AC3E}">
        <p14:creationId xmlns:p14="http://schemas.microsoft.com/office/powerpoint/2010/main" val="125976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415C5D-482E-441D-A102-9A02B1ABC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94" y="922007"/>
            <a:ext cx="8652708" cy="59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hlinkClick r:id="rId3"/>
              </a:rPr>
              <a:t>City of Shoreline 2022-2027 CIP</a:t>
            </a:r>
            <a:endParaRPr lang="en-US" sz="44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71150E6-735D-45F8-8B69-D1DE61619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1447800"/>
            <a:ext cx="7758545" cy="50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EA88B-3415-4FEC-B77F-83DAB9E6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/>
              <a:t>Capital Improvement Map, page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449EB-A5D1-4D30-B2DD-DDF887BF4FA4}"/>
              </a:ext>
            </a:extLst>
          </p:cNvPr>
          <p:cNvSpPr txBox="1"/>
          <p:nvPr/>
        </p:nvSpPr>
        <p:spPr>
          <a:xfrm>
            <a:off x="324633" y="1473313"/>
            <a:ext cx="83642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>
              <a:highlight>
                <a:srgbClr val="FFFF00"/>
              </a:highlight>
            </a:endParaRPr>
          </a:p>
        </p:txBody>
      </p:sp>
      <p:pic>
        <p:nvPicPr>
          <p:cNvPr id="4" name="Picture 3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311D041-75B4-4A58-8BFF-BFF7BDE274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6379" r="3949" b="39505"/>
          <a:stretch/>
        </p:blipFill>
        <p:spPr>
          <a:xfrm>
            <a:off x="92628" y="1371600"/>
            <a:ext cx="8958743" cy="47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4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CC66F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AFF5E4D74554FA4C64E006637F6DF" ma:contentTypeVersion="7" ma:contentTypeDescription="Create a new document." ma:contentTypeScope="" ma:versionID="2632023d73fb99b48ad997aff7d8b491">
  <xsd:schema xmlns:xsd="http://www.w3.org/2001/XMLSchema" xmlns:xs="http://www.w3.org/2001/XMLSchema" xmlns:p="http://schemas.microsoft.com/office/2006/metadata/properties" xmlns:ns2="b3577dda-5fee-4156-b6d3-ae73c1e65ec4" targetNamespace="http://schemas.microsoft.com/office/2006/metadata/properties" ma:root="true" ma:fieldsID="00019018d8c042e3b5dffc2408558cbe" ns2:_="">
    <xsd:import namespace="b3577dda-5fee-4156-b6d3-ae73c1e65e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77dda-5fee-4156-b6d3-ae73c1e65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3E64A4-0D1E-41C9-B7B3-1B920DE93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F4C08-F198-432B-BB60-CAE0B539DA37}">
  <ds:schemaRefs>
    <ds:schemaRef ds:uri="b3577dda-5fee-4156-b6d3-ae73c1e65e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13A3B4-2E94-4305-8E69-7FE2E589D85C}">
  <ds:schemaRefs>
    <ds:schemaRef ds:uri="b3577dda-5fee-4156-b6d3-ae73c1e65e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2542</Words>
  <Application>Microsoft Office PowerPoint</Application>
  <PresentationFormat>On-screen Show (4:3)</PresentationFormat>
  <Paragraphs>390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Arial,Sans-Serif</vt:lpstr>
      <vt:lpstr>Calibri</vt:lpstr>
      <vt:lpstr>Constantia</vt:lpstr>
      <vt:lpstr>Wingdings 2</vt:lpstr>
      <vt:lpstr>Flow</vt:lpstr>
      <vt:lpstr>Annual Utility Coordination Meeting</vt:lpstr>
      <vt:lpstr>Agenda</vt:lpstr>
      <vt:lpstr>Lynnwood Link Extension</vt:lpstr>
      <vt:lpstr>        Surface Water Utility –  Dan Sinkovich</vt:lpstr>
      <vt:lpstr>PowerPoint Presentation</vt:lpstr>
      <vt:lpstr>PowerPoint Presentation</vt:lpstr>
      <vt:lpstr>PowerPoint Presentation</vt:lpstr>
      <vt:lpstr>City of Shoreline 2022-2027 CIP</vt:lpstr>
      <vt:lpstr>Capital Improvement Map, page 2</vt:lpstr>
      <vt:lpstr>Stormwater Pipe Repair and Replacement Program</vt:lpstr>
      <vt:lpstr>Surface Water Small Drainage Projects</vt:lpstr>
      <vt:lpstr>Lower Storm Creek Erosion Management Project</vt:lpstr>
      <vt:lpstr>N 148th St Non-Motorized Bridge Project</vt:lpstr>
      <vt:lpstr>1st Ave NE Sidewalks (N 145th to N 155th)</vt:lpstr>
      <vt:lpstr>N 175th Street (Stone Avenue N to I-5)</vt:lpstr>
      <vt:lpstr>Meridian Avenue Safety Improvements</vt:lpstr>
      <vt:lpstr>5th Ave NE (165th to 175th) Sidewalk Rehabilitation </vt:lpstr>
      <vt:lpstr>New Sidewalks, 5th Ave NE: 175th to 182nd</vt:lpstr>
      <vt:lpstr>New Sidewalks, 20th Ave NW: 190th to 195th</vt:lpstr>
      <vt:lpstr>New Sidewalks, Westminster Way (145th – 153rd)</vt:lpstr>
      <vt:lpstr>Ridgecrest Safe Routes to School </vt:lpstr>
      <vt:lpstr>Hidden Lake Dam Removal</vt:lpstr>
      <vt:lpstr>NE 148th Street Infiltration Facilities</vt:lpstr>
      <vt:lpstr>City Maintenance Facility (Ballinger)</vt:lpstr>
      <vt:lpstr>15th Ave NE Sidewalk Rehabilitation</vt:lpstr>
      <vt:lpstr>Richmond Beach Midblock Crossing and  Citywide Rectangular Rapid Flashing Beacons (RRFB) and Radar Speed Signs (RSS)</vt:lpstr>
      <vt:lpstr>Pump Station 26 Improvements Project</vt:lpstr>
      <vt:lpstr>Pump Station Miscellaneous Improvements</vt:lpstr>
      <vt:lpstr>Annual Road Surface Maintenance</vt:lpstr>
      <vt:lpstr>Pavement Maintenance/Moratorium Map  http://www.shorelinewa.gov/government/projects-initiatives/annual-road-surface-maintenance-program</vt:lpstr>
      <vt:lpstr>SR-523 (N/NE 145th Street), Aurora Avenue N to I-5</vt:lpstr>
      <vt:lpstr>SR 523(145th) and I-5 Interchange Project</vt:lpstr>
      <vt:lpstr>SR 523(145th) and I-5 Interchange Project</vt:lpstr>
      <vt:lpstr>SR 523(145th) and I-5 Interchange Project</vt:lpstr>
      <vt:lpstr>Ridgecrest 5 CIP Sanitary Sewer Replacement </vt:lpstr>
      <vt:lpstr>PowerPoint Presentation</vt:lpstr>
    </vt:vector>
  </TitlesOfParts>
  <Company>City of Shoreline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Utility Coordination Meeting</dc:title>
  <dc:creator>lhenrich@shorelinewa.gov</dc:creator>
  <cp:lastModifiedBy>Katie Pitchford</cp:lastModifiedBy>
  <cp:revision>47</cp:revision>
  <cp:lastPrinted>2022-03-01T18:23:00Z</cp:lastPrinted>
  <dcterms:created xsi:type="dcterms:W3CDTF">2016-02-09T18:11:49Z</dcterms:created>
  <dcterms:modified xsi:type="dcterms:W3CDTF">2022-03-10T18:06:34Z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0x01010036EAFF5E4D74554FA4C64E006637F6DF</vt:lpwstr>
  </property>
</Properties>
</file>