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p:cViewPr varScale="1">
        <p:scale>
          <a:sx n="150" d="100"/>
          <a:sy n="150" d="100"/>
        </p:scale>
        <p:origin x="510" y="12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A9150C9-2871-4EC6-88FF-D69B2C60B092}" type="datetimeFigureOut">
              <a:rPr lang="en-US" smtClean="0"/>
              <a:pPr/>
              <a:t>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13235-9C68-463F-9D6E-59D398B8433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9150C9-2871-4EC6-88FF-D69B2C60B092}" type="datetimeFigureOut">
              <a:rPr lang="en-US" smtClean="0"/>
              <a:pPr/>
              <a:t>9/23/2019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13235-9C68-463F-9D6E-59D398B8433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9150C9-2871-4EC6-88FF-D69B2C60B092}" type="datetimeFigureOut">
              <a:rPr lang="en-US" smtClean="0"/>
              <a:pPr/>
              <a:t>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13235-9C68-463F-9D6E-59D398B8433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9150C9-2871-4EC6-88FF-D69B2C60B092}" type="datetimeFigureOut">
              <a:rPr lang="en-US" smtClean="0"/>
              <a:pPr/>
              <a:t>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13235-9C68-463F-9D6E-59D398B8433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9150C9-2871-4EC6-88FF-D69B2C60B092}" type="datetimeFigureOut">
              <a:rPr lang="en-US" smtClean="0"/>
              <a:pPr/>
              <a:t>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13235-9C68-463F-9D6E-59D398B8433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NO LOG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9150C9-2871-4EC6-88FF-D69B2C60B092}" type="datetimeFigureOut">
              <a:rPr lang="en-US" smtClean="0"/>
              <a:pPr/>
              <a:t>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13235-9C68-463F-9D6E-59D398B8433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9150C9-2871-4EC6-88FF-D69B2C60B092}" type="datetimeFigureOut">
              <a:rPr lang="en-US" smtClean="0"/>
              <a:pPr/>
              <a:t>9/23/2019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13235-9C68-463F-9D6E-59D398B8433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9150C9-2871-4EC6-88FF-D69B2C60B092}" type="datetimeFigureOut">
              <a:rPr lang="en-US" smtClean="0"/>
              <a:pPr/>
              <a:t>9/23/2019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13235-9C68-463F-9D6E-59D398B8433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9150C9-2871-4EC6-88FF-D69B2C60B092}" type="datetimeFigureOut">
              <a:rPr lang="en-US" smtClean="0"/>
              <a:pPr/>
              <a:t>9/23/2019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813235-9C68-463F-9D6E-59D398B8433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9150C9-2871-4EC6-88FF-D69B2C60B092}" type="datetimeFigureOut">
              <a:rPr lang="en-US" smtClean="0"/>
              <a:pPr/>
              <a:t>9/23/2019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813235-9C68-463F-9D6E-59D398B8433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9150C9-2871-4EC6-88FF-D69B2C60B092}" type="datetimeFigureOut">
              <a:rPr lang="en-US" smtClean="0"/>
              <a:pPr/>
              <a:t>9/23/2019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813235-9C68-463F-9D6E-59D398B8433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9150C9-2871-4EC6-88FF-D69B2C60B092}" type="datetimeFigureOut">
              <a:rPr lang="en-US" smtClean="0"/>
              <a:pPr/>
              <a:t>9/23/2019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13235-9C68-463F-9D6E-59D398B8433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A9150C9-2871-4EC6-88FF-D69B2C60B092}" type="datetimeFigureOut">
              <a:rPr lang="en-US" smtClean="0"/>
              <a:pPr/>
              <a:t>9/23/2019</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4A813235-9C68-463F-9D6E-59D398B8433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76350"/>
            <a:ext cx="7772400" cy="1981200"/>
          </a:xfrm>
        </p:spPr>
        <p:txBody>
          <a:bodyPr>
            <a:normAutofit fontScale="90000"/>
          </a:bodyPr>
          <a:lstStyle/>
          <a:p>
            <a:r>
              <a:rPr lang="en-US" dirty="0"/>
              <a:t>Settlement and Interlocal Agreement between City of Shoreline and Town of Woodway </a:t>
            </a:r>
          </a:p>
        </p:txBody>
      </p:sp>
      <p:sp>
        <p:nvSpPr>
          <p:cNvPr id="3" name="Subtitle 2"/>
          <p:cNvSpPr>
            <a:spLocks noGrp="1"/>
          </p:cNvSpPr>
          <p:nvPr>
            <p:ph type="subTitle" idx="1"/>
          </p:nvPr>
        </p:nvSpPr>
        <p:spPr>
          <a:xfrm>
            <a:off x="1752600" y="3486150"/>
            <a:ext cx="6400800" cy="1314450"/>
          </a:xfrm>
        </p:spPr>
        <p:txBody>
          <a:bodyPr/>
          <a:lstStyle/>
          <a:p>
            <a:pPr algn="r"/>
            <a:r>
              <a:rPr lang="en-US" sz="1800" dirty="0"/>
              <a:t>Margaret King, City Attorney</a:t>
            </a:r>
          </a:p>
          <a:p>
            <a:pPr algn="r"/>
            <a:r>
              <a:rPr lang="en-US" sz="1800" dirty="0"/>
              <a:t>September 23, 2019</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83E2A-5583-4461-A9D3-0583A544A029}"/>
              </a:ext>
            </a:extLst>
          </p:cNvPr>
          <p:cNvSpPr>
            <a:spLocks noGrp="1"/>
          </p:cNvSpPr>
          <p:nvPr>
            <p:ph type="title"/>
          </p:nvPr>
        </p:nvSpPr>
        <p:spPr/>
        <p:txBody>
          <a:bodyPr>
            <a:normAutofit/>
          </a:bodyPr>
          <a:lstStyle/>
          <a:p>
            <a:r>
              <a:rPr lang="en-US" sz="4000" dirty="0"/>
              <a:t>Brief Background</a:t>
            </a:r>
          </a:p>
        </p:txBody>
      </p:sp>
      <p:sp>
        <p:nvSpPr>
          <p:cNvPr id="3" name="Content Placeholder 2">
            <a:extLst>
              <a:ext uri="{FF2B5EF4-FFF2-40B4-BE49-F238E27FC236}">
                <a16:creationId xmlns:a16="http://schemas.microsoft.com/office/drawing/2014/main" id="{605F9DE8-B86D-4487-8421-C03BD9A62942}"/>
              </a:ext>
            </a:extLst>
          </p:cNvPr>
          <p:cNvSpPr>
            <a:spLocks noGrp="1"/>
          </p:cNvSpPr>
          <p:nvPr>
            <p:ph idx="1"/>
          </p:nvPr>
        </p:nvSpPr>
        <p:spPr/>
        <p:txBody>
          <a:bodyPr>
            <a:normAutofit fontScale="70000" lnSpcReduction="20000"/>
          </a:bodyPr>
          <a:lstStyle/>
          <a:p>
            <a:r>
              <a:rPr lang="en-US" sz="2800" dirty="0"/>
              <a:t>Point Wells, located in Snohomish County, has been identified as a future annexation area for both the City of Shoreline and Town of Woodway in each of their respective Comprehensive Plans.</a:t>
            </a:r>
          </a:p>
          <a:p>
            <a:pPr marL="0" indent="0">
              <a:buNone/>
            </a:pPr>
            <a:r>
              <a:rPr lang="en-US" sz="2800" dirty="0"/>
              <a:t>  </a:t>
            </a:r>
          </a:p>
          <a:p>
            <a:r>
              <a:rPr lang="en-US" sz="2800" dirty="0"/>
              <a:t>Each city has adopted a vision for the redevelopment of the area.</a:t>
            </a:r>
          </a:p>
          <a:p>
            <a:pPr marL="0" indent="0">
              <a:buNone/>
            </a:pPr>
            <a:endParaRPr lang="en-US" sz="2800" dirty="0"/>
          </a:p>
          <a:p>
            <a:r>
              <a:rPr lang="en-US" sz="2800" dirty="0"/>
              <a:t>Over the years, overlapping interest in Point Wells has generated a number of disagreements resulting in litigation over annexation of Point Wells and provision of utility services.  </a:t>
            </a:r>
          </a:p>
          <a:p>
            <a:pPr marL="0" indent="0">
              <a:buNone/>
            </a:pPr>
            <a:endParaRPr lang="en-US" sz="2800" dirty="0"/>
          </a:p>
          <a:p>
            <a:endParaRPr lang="en-US" sz="2600" dirty="0">
              <a:latin typeface="+mj-lt"/>
            </a:endParaRPr>
          </a:p>
        </p:txBody>
      </p:sp>
    </p:spTree>
    <p:extLst>
      <p:ext uri="{BB962C8B-B14F-4D97-AF65-F5344CB8AC3E}">
        <p14:creationId xmlns:p14="http://schemas.microsoft.com/office/powerpoint/2010/main" val="2824771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0E6B9-4950-41CD-92B9-437189DA00E0}"/>
              </a:ext>
            </a:extLst>
          </p:cNvPr>
          <p:cNvSpPr>
            <a:spLocks noGrp="1"/>
          </p:cNvSpPr>
          <p:nvPr>
            <p:ph type="title"/>
          </p:nvPr>
        </p:nvSpPr>
        <p:spPr/>
        <p:txBody>
          <a:bodyPr>
            <a:normAutofit/>
          </a:bodyPr>
          <a:lstStyle/>
          <a:p>
            <a:r>
              <a:rPr lang="en-US" sz="4000" dirty="0"/>
              <a:t>Mediation</a:t>
            </a:r>
          </a:p>
        </p:txBody>
      </p:sp>
      <p:sp>
        <p:nvSpPr>
          <p:cNvPr id="3" name="Content Placeholder 2">
            <a:extLst>
              <a:ext uri="{FF2B5EF4-FFF2-40B4-BE49-F238E27FC236}">
                <a16:creationId xmlns:a16="http://schemas.microsoft.com/office/drawing/2014/main" id="{F5A05F95-03D8-410D-B34A-58C6E2017429}"/>
              </a:ext>
            </a:extLst>
          </p:cNvPr>
          <p:cNvSpPr>
            <a:spLocks noGrp="1"/>
          </p:cNvSpPr>
          <p:nvPr>
            <p:ph idx="1"/>
          </p:nvPr>
        </p:nvSpPr>
        <p:spPr/>
        <p:txBody>
          <a:bodyPr>
            <a:normAutofit fontScale="47500" lnSpcReduction="20000"/>
          </a:bodyPr>
          <a:lstStyle/>
          <a:p>
            <a:pPr lvl="0"/>
            <a:r>
              <a:rPr lang="en-US" sz="3500" dirty="0">
                <a:solidFill>
                  <a:prstClr val="white"/>
                </a:solidFill>
              </a:rPr>
              <a:t>In an attempt to resolve the ongoing litigation, the two cities </a:t>
            </a:r>
            <a:r>
              <a:rPr lang="en-US" dirty="0"/>
              <a:t>agreed to mediation in January of this year.</a:t>
            </a:r>
          </a:p>
          <a:p>
            <a:pPr lvl="0"/>
            <a:endParaRPr lang="en-US" dirty="0"/>
          </a:p>
          <a:p>
            <a:pPr lvl="0"/>
            <a:r>
              <a:rPr lang="en-US" dirty="0"/>
              <a:t>The goal of the mediation process was to determine if Shoreline and Woodway could come to an agreement on how to resolve or settle existing litigation and move forward on the Point Wells issues that would address each cities concerns and interests.</a:t>
            </a:r>
          </a:p>
          <a:p>
            <a:pPr marL="0" lvl="0" indent="0">
              <a:buNone/>
            </a:pPr>
            <a:endParaRPr lang="en-US" dirty="0"/>
          </a:p>
          <a:p>
            <a:pPr lvl="0"/>
            <a:r>
              <a:rPr lang="en-US" dirty="0"/>
              <a:t>Through the mediation process the cities were able to identify common areas of interests and potential path to settle outstanding litigation.  </a:t>
            </a:r>
          </a:p>
          <a:p>
            <a:pPr lvl="0"/>
            <a:endParaRPr lang="en-US" dirty="0"/>
          </a:p>
          <a:p>
            <a:pPr lvl="0"/>
            <a:r>
              <a:rPr lang="en-US" dirty="0"/>
              <a:t>Over the next several months the cities negotiated a draft Settlement and Interlocal Agreement.  </a:t>
            </a:r>
          </a:p>
          <a:p>
            <a:pPr lvl="0"/>
            <a:endParaRPr lang="en-US" dirty="0"/>
          </a:p>
          <a:p>
            <a:pPr lvl="0"/>
            <a:r>
              <a:rPr lang="en-US" dirty="0"/>
              <a:t>That Agreement is before the Council this evening. </a:t>
            </a:r>
          </a:p>
          <a:p>
            <a:endParaRPr lang="en-US" dirty="0"/>
          </a:p>
          <a:p>
            <a:endParaRPr lang="en-US" dirty="0"/>
          </a:p>
          <a:p>
            <a:endParaRPr lang="en-US" dirty="0"/>
          </a:p>
          <a:p>
            <a:endParaRPr lang="en-US" sz="2600" dirty="0">
              <a:latin typeface="+mj-lt"/>
            </a:endParaRPr>
          </a:p>
        </p:txBody>
      </p:sp>
    </p:spTree>
    <p:extLst>
      <p:ext uri="{BB962C8B-B14F-4D97-AF65-F5344CB8AC3E}">
        <p14:creationId xmlns:p14="http://schemas.microsoft.com/office/powerpoint/2010/main" val="3053951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40A30-174D-46A3-98C7-06DF9A68B268}"/>
              </a:ext>
            </a:extLst>
          </p:cNvPr>
          <p:cNvSpPr>
            <a:spLocks noGrp="1"/>
          </p:cNvSpPr>
          <p:nvPr>
            <p:ph type="title"/>
          </p:nvPr>
        </p:nvSpPr>
        <p:spPr/>
        <p:txBody>
          <a:bodyPr>
            <a:normAutofit fontScale="90000"/>
          </a:bodyPr>
          <a:lstStyle/>
          <a:p>
            <a:r>
              <a:rPr lang="en-US" sz="4000" dirty="0"/>
              <a:t>Settlement and Interlocal Agreement</a:t>
            </a:r>
          </a:p>
        </p:txBody>
      </p:sp>
      <p:sp>
        <p:nvSpPr>
          <p:cNvPr id="3" name="Content Placeholder 2">
            <a:extLst>
              <a:ext uri="{FF2B5EF4-FFF2-40B4-BE49-F238E27FC236}">
                <a16:creationId xmlns:a16="http://schemas.microsoft.com/office/drawing/2014/main" id="{211F2DC7-235D-43B0-9361-D732E559C27A}"/>
              </a:ext>
            </a:extLst>
          </p:cNvPr>
          <p:cNvSpPr>
            <a:spLocks noGrp="1"/>
          </p:cNvSpPr>
          <p:nvPr>
            <p:ph idx="1"/>
          </p:nvPr>
        </p:nvSpPr>
        <p:spPr/>
        <p:txBody>
          <a:bodyPr>
            <a:normAutofit/>
          </a:bodyPr>
          <a:lstStyle/>
          <a:p>
            <a:r>
              <a:rPr lang="en-US" sz="2400" dirty="0"/>
              <a:t>The draft Settlement and Interlocal Agreement addresses issues related to:</a:t>
            </a:r>
          </a:p>
          <a:p>
            <a:pPr marL="0" indent="0">
              <a:buNone/>
            </a:pPr>
            <a:endParaRPr lang="en-US" sz="2400" dirty="0"/>
          </a:p>
          <a:p>
            <a:pPr lvl="1"/>
            <a:r>
              <a:rPr lang="en-US" sz="2000" dirty="0"/>
              <a:t>Annexation</a:t>
            </a:r>
          </a:p>
          <a:p>
            <a:pPr lvl="1"/>
            <a:r>
              <a:rPr lang="en-US" sz="2000" dirty="0"/>
              <a:t>Development standards</a:t>
            </a:r>
          </a:p>
          <a:p>
            <a:pPr lvl="1"/>
            <a:r>
              <a:rPr lang="en-US" sz="2000" dirty="0"/>
              <a:t>Traffic Levels of Service</a:t>
            </a:r>
          </a:p>
          <a:p>
            <a:pPr lvl="1"/>
            <a:r>
              <a:rPr lang="en-US" sz="2000" dirty="0"/>
              <a:t>Sewer Lift Station 13</a:t>
            </a:r>
          </a:p>
          <a:p>
            <a:pPr marL="0" indent="0">
              <a:buNone/>
            </a:pPr>
            <a:endParaRPr lang="en-US" sz="2600" dirty="0">
              <a:latin typeface="+mj-lt"/>
            </a:endParaRPr>
          </a:p>
        </p:txBody>
      </p:sp>
    </p:spTree>
    <p:extLst>
      <p:ext uri="{BB962C8B-B14F-4D97-AF65-F5344CB8AC3E}">
        <p14:creationId xmlns:p14="http://schemas.microsoft.com/office/powerpoint/2010/main" val="3376333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6F8F2-4B87-419B-8AC8-28966E30440E}"/>
              </a:ext>
            </a:extLst>
          </p:cNvPr>
          <p:cNvSpPr>
            <a:spLocks noGrp="1"/>
          </p:cNvSpPr>
          <p:nvPr>
            <p:ph type="title"/>
          </p:nvPr>
        </p:nvSpPr>
        <p:spPr>
          <a:xfrm>
            <a:off x="152400" y="57147"/>
            <a:ext cx="8229600" cy="76202"/>
          </a:xfrm>
        </p:spPr>
        <p:txBody>
          <a:bodyPr>
            <a:noAutofit/>
          </a:bodyPr>
          <a:lstStyle/>
          <a:p>
            <a:endParaRPr lang="en-US" sz="500" dirty="0"/>
          </a:p>
        </p:txBody>
      </p:sp>
      <p:sp>
        <p:nvSpPr>
          <p:cNvPr id="3" name="Content Placeholder 2">
            <a:extLst>
              <a:ext uri="{FF2B5EF4-FFF2-40B4-BE49-F238E27FC236}">
                <a16:creationId xmlns:a16="http://schemas.microsoft.com/office/drawing/2014/main" id="{71E37D51-D019-4876-B1E2-D0C2CB4D75A6}"/>
              </a:ext>
            </a:extLst>
          </p:cNvPr>
          <p:cNvSpPr>
            <a:spLocks noGrp="1"/>
          </p:cNvSpPr>
          <p:nvPr>
            <p:ph idx="1"/>
          </p:nvPr>
        </p:nvSpPr>
        <p:spPr>
          <a:xfrm>
            <a:off x="457200" y="285750"/>
            <a:ext cx="8229600" cy="4308873"/>
          </a:xfrm>
        </p:spPr>
        <p:txBody>
          <a:bodyPr>
            <a:normAutofit fontScale="40000" lnSpcReduction="20000"/>
          </a:bodyPr>
          <a:lstStyle/>
          <a:p>
            <a:r>
              <a:rPr lang="en-US" dirty="0"/>
              <a:t>Creates a joint working group (3 staff members from each city) that will develop and recommend comprehensive plan policies, development regulations and design standards; and zoning, for presentation to the respective city councils.  Once adopted, the cities agree to keep the adopted regulations in place for 2 years post annexation, unless specifically agreed to by the other city. The recommendation must include, at a minimum:</a:t>
            </a:r>
          </a:p>
          <a:p>
            <a:pPr marL="0" indent="0">
              <a:buNone/>
            </a:pPr>
            <a:endParaRPr lang="en-US" dirty="0"/>
          </a:p>
          <a:p>
            <a:pPr lvl="1"/>
            <a:r>
              <a:rPr lang="en-US" sz="3000" dirty="0"/>
              <a:t>That Point Wells be zoned and developed as a primarily residential development that is pedestrian oriented with limited commercial uses, dark sky standards, and mandatory public recreation accessible to residents of both cities.</a:t>
            </a:r>
          </a:p>
          <a:p>
            <a:pPr lvl="1"/>
            <a:endParaRPr lang="en-US" sz="3000" dirty="0"/>
          </a:p>
          <a:p>
            <a:pPr lvl="1"/>
            <a:r>
              <a:rPr lang="en-US" sz="3000" dirty="0"/>
              <a:t>That any development application for Point Wells include a traffic study for Shoreline and Woodway roads consistent with the preparation criteria required by each City.</a:t>
            </a:r>
          </a:p>
          <a:p>
            <a:pPr lvl="1"/>
            <a:endParaRPr lang="en-US" sz="3000" dirty="0"/>
          </a:p>
          <a:p>
            <a:pPr lvl="1"/>
            <a:r>
              <a:rPr lang="en-US" sz="3000" dirty="0"/>
              <a:t>That building height limitation of no more than 75 feet and additional view corridor requirements for the southern portion of Point Wells.</a:t>
            </a:r>
          </a:p>
          <a:p>
            <a:pPr lvl="1"/>
            <a:endParaRPr lang="en-US" sz="3000" dirty="0"/>
          </a:p>
          <a:p>
            <a:pPr lvl="1"/>
            <a:r>
              <a:rPr lang="en-US" sz="3000" dirty="0"/>
              <a:t>That any development or redevelopment of Point Wells shall be subject to a Master Development Plan or a Development Agreement along with a required design review process that includes a consultation with each City.</a:t>
            </a:r>
          </a:p>
          <a:p>
            <a:pPr marL="457200" lvl="1" indent="0">
              <a:buNone/>
            </a:pPr>
            <a:endParaRPr lang="en-US" sz="3000" dirty="0"/>
          </a:p>
          <a:p>
            <a:pPr lvl="1"/>
            <a:r>
              <a:rPr lang="en-US" sz="3000" dirty="0"/>
              <a:t>A traffic restriction for Richmond Beach Drive in Shoreline of 4,000 Average Daily Trips (ADT) and 0.9 Volume to Capacity (V/C) ratio.</a:t>
            </a:r>
          </a:p>
          <a:p>
            <a:pPr lvl="1"/>
            <a:endParaRPr lang="en-US" sz="3000" dirty="0"/>
          </a:p>
          <a:p>
            <a:pPr lvl="1"/>
            <a:r>
              <a:rPr lang="en-US" sz="3000" dirty="0"/>
              <a:t>Reciprocal Mitigation Agreements and consultation with each other on any land use permit applications.</a:t>
            </a:r>
          </a:p>
          <a:p>
            <a:endParaRPr lang="en-US" dirty="0"/>
          </a:p>
        </p:txBody>
      </p:sp>
    </p:spTree>
    <p:extLst>
      <p:ext uri="{BB962C8B-B14F-4D97-AF65-F5344CB8AC3E}">
        <p14:creationId xmlns:p14="http://schemas.microsoft.com/office/powerpoint/2010/main" val="1869571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79FEE-0BCE-48F4-BC79-0115DEA0975F}"/>
              </a:ext>
            </a:extLst>
          </p:cNvPr>
          <p:cNvSpPr>
            <a:spLocks noGrp="1"/>
          </p:cNvSpPr>
          <p:nvPr>
            <p:ph type="title"/>
          </p:nvPr>
        </p:nvSpPr>
        <p:spPr>
          <a:xfrm>
            <a:off x="457200" y="205979"/>
            <a:ext cx="8229600" cy="308371"/>
          </a:xfrm>
        </p:spPr>
        <p:txBody>
          <a:bodyPr>
            <a:noAutofit/>
          </a:bodyPr>
          <a:lstStyle/>
          <a:p>
            <a:r>
              <a:rPr lang="en-US" sz="2400" dirty="0"/>
              <a:t>Annexation and Conditions</a:t>
            </a:r>
          </a:p>
        </p:txBody>
      </p:sp>
      <p:sp>
        <p:nvSpPr>
          <p:cNvPr id="3" name="Content Placeholder 2">
            <a:extLst>
              <a:ext uri="{FF2B5EF4-FFF2-40B4-BE49-F238E27FC236}">
                <a16:creationId xmlns:a16="http://schemas.microsoft.com/office/drawing/2014/main" id="{935E0377-0E51-4596-A9C0-CBF66C509CDD}"/>
              </a:ext>
            </a:extLst>
          </p:cNvPr>
          <p:cNvSpPr>
            <a:spLocks noGrp="1"/>
          </p:cNvSpPr>
          <p:nvPr>
            <p:ph idx="1"/>
          </p:nvPr>
        </p:nvSpPr>
        <p:spPr>
          <a:xfrm>
            <a:off x="495300" y="514350"/>
            <a:ext cx="8229600" cy="4267200"/>
          </a:xfrm>
        </p:spPr>
        <p:txBody>
          <a:bodyPr>
            <a:normAutofit fontScale="70000" lnSpcReduction="20000"/>
          </a:bodyPr>
          <a:lstStyle/>
          <a:p>
            <a:endParaRPr lang="en-US" dirty="0"/>
          </a:p>
          <a:p>
            <a:r>
              <a:rPr lang="en-US" dirty="0"/>
              <a:t>Shoreline agrees to not annex Point Wells, or to challenge or object to Woodway’s annexation of Point Wells. </a:t>
            </a:r>
          </a:p>
          <a:p>
            <a:pPr marL="0" indent="0">
              <a:buNone/>
            </a:pPr>
            <a:endParaRPr lang="en-US" dirty="0"/>
          </a:p>
          <a:p>
            <a:r>
              <a:rPr lang="en-US" dirty="0"/>
              <a:t>Shoreline also agrees to affirmatively support Woodway’s annexation of Point Wells, including support of any legislation necessary to effectuate an annexation of the area.</a:t>
            </a:r>
          </a:p>
          <a:p>
            <a:endParaRPr lang="en-US" dirty="0"/>
          </a:p>
          <a:p>
            <a:r>
              <a:rPr lang="en-US" dirty="0"/>
              <a:t>Shoreline agrees that it will not reduce the current 4,000 ADT limitation on Richmond Beach Drive or restrict access to Point Wells via Richmond Beach Drive unless necessary to protect the health and safety of its residents and the public or to implement emergency measures.  </a:t>
            </a:r>
          </a:p>
          <a:p>
            <a:endParaRPr lang="en-US" dirty="0"/>
          </a:p>
        </p:txBody>
      </p:sp>
    </p:spTree>
    <p:extLst>
      <p:ext uri="{BB962C8B-B14F-4D97-AF65-F5344CB8AC3E}">
        <p14:creationId xmlns:p14="http://schemas.microsoft.com/office/powerpoint/2010/main" val="699967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35DAF-1EF2-4D9C-BC3B-2EC6D44DADB2}"/>
              </a:ext>
            </a:extLst>
          </p:cNvPr>
          <p:cNvSpPr>
            <a:spLocks noGrp="1"/>
          </p:cNvSpPr>
          <p:nvPr>
            <p:ph type="title"/>
          </p:nvPr>
        </p:nvSpPr>
        <p:spPr>
          <a:xfrm>
            <a:off x="457200" y="205979"/>
            <a:ext cx="8229600" cy="342898"/>
          </a:xfrm>
        </p:spPr>
        <p:txBody>
          <a:bodyPr>
            <a:normAutofit fontScale="90000"/>
          </a:bodyPr>
          <a:lstStyle/>
          <a:p>
            <a:r>
              <a:rPr lang="en-US" sz="2400" dirty="0"/>
              <a:t>Annexation and Conditions</a:t>
            </a:r>
          </a:p>
        </p:txBody>
      </p:sp>
      <p:sp>
        <p:nvSpPr>
          <p:cNvPr id="3" name="Content Placeholder 2">
            <a:extLst>
              <a:ext uri="{FF2B5EF4-FFF2-40B4-BE49-F238E27FC236}">
                <a16:creationId xmlns:a16="http://schemas.microsoft.com/office/drawing/2014/main" id="{C85B88E0-44C3-4F93-93C2-896749C93BF6}"/>
              </a:ext>
            </a:extLst>
          </p:cNvPr>
          <p:cNvSpPr>
            <a:spLocks noGrp="1"/>
          </p:cNvSpPr>
          <p:nvPr>
            <p:ph idx="1"/>
          </p:nvPr>
        </p:nvSpPr>
        <p:spPr>
          <a:xfrm>
            <a:off x="381000" y="666750"/>
            <a:ext cx="8382000" cy="3962400"/>
          </a:xfrm>
        </p:spPr>
        <p:txBody>
          <a:bodyPr>
            <a:normAutofit fontScale="32500" lnSpcReduction="20000"/>
          </a:bodyPr>
          <a:lstStyle/>
          <a:p>
            <a:r>
              <a:rPr lang="en-US" sz="3700" dirty="0"/>
              <a:t>Woodway agrees to use its “best efforts” to effectuate the annexation of Point Wells as expeditiously as possible. If Woodway formally notifies Shoreline that it does not want to annex Point Wells, then Shoreline may immediately do so and Woodway agrees to support Shoreline's annexation. </a:t>
            </a:r>
          </a:p>
          <a:p>
            <a:endParaRPr lang="en-US" sz="3700" dirty="0"/>
          </a:p>
          <a:p>
            <a:r>
              <a:rPr lang="en-US" sz="3700" dirty="0"/>
              <a:t>If Woodway fails to file a notice of intent to annex Point Wells within </a:t>
            </a:r>
            <a:r>
              <a:rPr lang="en-US" sz="3700" b="1" dirty="0"/>
              <a:t>three (3) years </a:t>
            </a:r>
            <a:r>
              <a:rPr lang="en-US" sz="3700" dirty="0"/>
              <a:t>from being able to do so then Shoreline may seek annexation of Point Wells under any method legally available and Woodway will fully support Shoreline's annexation. </a:t>
            </a:r>
          </a:p>
          <a:p>
            <a:endParaRPr lang="en-US" sz="3700" dirty="0"/>
          </a:p>
          <a:p>
            <a:r>
              <a:rPr lang="en-US" sz="3700" dirty="0"/>
              <a:t>If Shoreline fails within three (3) years to annex the property, then Woodway is longer required to support Shoreline’s annexation and either city may pursue annexation without obligation of support from the other city. </a:t>
            </a:r>
          </a:p>
          <a:p>
            <a:endParaRPr lang="en-US" sz="3700" dirty="0"/>
          </a:p>
          <a:p>
            <a:r>
              <a:rPr lang="en-US" sz="3700" dirty="0"/>
              <a:t>Woodway agrees that it will not acquire Shoreline’s sewer utilities within Point Wells or that it will provide sewer service to Shoreline residences or businesses absent a separate agreement with Shoreline and recognized Shoreline’s ownership of and superior public use of Lift Station Number 13.</a:t>
            </a:r>
          </a:p>
          <a:p>
            <a:endParaRPr lang="en-US" sz="3700" dirty="0"/>
          </a:p>
          <a:p>
            <a:r>
              <a:rPr lang="en-US" sz="3700" dirty="0"/>
              <a:t>If annexed by Woodway any development or redevelopment of Point Wells of 25 or more units, as a condition of development approval, must provide a general-purpose public access road wholly within Woodway that connects into Woodway’s transportation network and provides a full second vehicular access point to Point Wells into Woodway. This road must be built to Woodway’s road standards and accommodate full access for commercial, emergency and residential traffic that meets acceptable engineering standards, to provide a viable reasonable alternative to the use of Richmond Beach Drive. </a:t>
            </a:r>
          </a:p>
          <a:p>
            <a:endParaRPr lang="en-US" sz="3700" dirty="0"/>
          </a:p>
          <a:p>
            <a:r>
              <a:rPr lang="en-US" sz="3700" dirty="0"/>
              <a:t>Woodway also agrees to work with Shoreline on determining lead agency status for any SEPA review.</a:t>
            </a:r>
          </a:p>
          <a:p>
            <a:pPr marL="0" indent="0">
              <a:buNone/>
            </a:pPr>
            <a:endParaRPr lang="en-US" dirty="0"/>
          </a:p>
        </p:txBody>
      </p:sp>
    </p:spTree>
    <p:extLst>
      <p:ext uri="{BB962C8B-B14F-4D97-AF65-F5344CB8AC3E}">
        <p14:creationId xmlns:p14="http://schemas.microsoft.com/office/powerpoint/2010/main" val="992370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E48D7-8663-48BE-AAA9-9D1FD5754536}"/>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F8F1A590-A160-46F4-8447-975AE29F33F4}"/>
              </a:ext>
            </a:extLst>
          </p:cNvPr>
          <p:cNvSpPr>
            <a:spLocks noGrp="1"/>
          </p:cNvSpPr>
          <p:nvPr>
            <p:ph idx="1"/>
          </p:nvPr>
        </p:nvSpPr>
        <p:spPr/>
        <p:txBody>
          <a:bodyPr>
            <a:normAutofit fontScale="85000" lnSpcReduction="20000"/>
          </a:bodyPr>
          <a:lstStyle/>
          <a:p>
            <a:pPr marL="0" marR="0">
              <a:spcBef>
                <a:spcPts val="0"/>
              </a:spcBef>
              <a:spcAft>
                <a:spcPts val="0"/>
              </a:spcAft>
            </a:pPr>
            <a:r>
              <a:rPr lang="en-US" dirty="0">
                <a:latin typeface="Arial" panose="020B0604020202020204" pitchFamily="34" charset="0"/>
                <a:ea typeface="Times New Roman" panose="02020603050405020304" pitchFamily="18" charset="0"/>
              </a:rPr>
              <a:t>Tonight is for Council to review and discuss the proposed Settlement and Interlocal Agreement  and provide direction to staff whether to schedule action on the proposed agreement. </a:t>
            </a:r>
          </a:p>
          <a:p>
            <a:pPr marL="0" marR="0">
              <a:spcBef>
                <a:spcPts val="0"/>
              </a:spcBef>
              <a:spcAft>
                <a:spcPts val="0"/>
              </a:spcAft>
            </a:pPr>
            <a:endParaRPr lang="en-US" dirty="0">
              <a:latin typeface="Arial" panose="020B0604020202020204" pitchFamily="34" charset="0"/>
              <a:ea typeface="Times New Roman" panose="02020603050405020304" pitchFamily="18" charset="0"/>
            </a:endParaRPr>
          </a:p>
          <a:p>
            <a:pPr marL="0" marR="0">
              <a:spcBef>
                <a:spcPts val="0"/>
              </a:spcBef>
              <a:spcAft>
                <a:spcPts val="0"/>
              </a:spcAft>
            </a:pPr>
            <a:r>
              <a:rPr lang="en-US" dirty="0">
                <a:latin typeface="Arial" panose="020B0604020202020204" pitchFamily="34" charset="0"/>
                <a:ea typeface="Times New Roman" panose="02020603050405020304" pitchFamily="18" charset="0"/>
              </a:rPr>
              <a:t>Action could be scheduled for as soon as October 7, 2019, or later in October dependent on any edits  to the agreement that the City Council would like to consider.</a:t>
            </a:r>
            <a:endParaRPr lang="en-US" sz="2000"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428819015"/>
      </p:ext>
    </p:extLst>
  </p:cSld>
  <p:clrMapOvr>
    <a:masterClrMapping/>
  </p:clrMapOvr>
</p:sld>
</file>

<file path=ppt/theme/theme1.xml><?xml version="1.0" encoding="utf-8"?>
<a:theme xmlns:a="http://schemas.openxmlformats.org/drawingml/2006/main" name="Council Presentation - solid blue Office 2007">
  <a:themeElements>
    <a:clrScheme name="Custom 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00"/>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ouncil Presentation - solid blue" id="{274EBEA1-27D9-48DD-82EA-904497BACBCB}" vid="{0206A35C-F1C4-4E31-9A18-141AA489C47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oedce835d38b47c9a5081fe90acf160a xmlns="99dcfc50-9e4b-4b6e-9538-b14dedf159a9">
      <Terms xmlns="http://schemas.microsoft.com/office/infopath/2007/PartnerControls">
        <TermInfo xmlns="http://schemas.microsoft.com/office/infopath/2007/PartnerControls">
          <TermName xmlns="http://schemas.microsoft.com/office/infopath/2007/PartnerControls">General Forms</TermName>
          <TermId xmlns="http://schemas.microsoft.com/office/infopath/2007/PartnerControls">1924a8e3-2deb-4d17-8aea-6fe8d8bb748d</TermId>
        </TermInfo>
      </Terms>
    </oedce835d38b47c9a5081fe90acf160a>
    <Frequently_x0020_Used xmlns="704580c7-3d52-4d4f-b1d9-b7feedb00b1a">false</Frequently_x0020_Used>
    <n3803a6f9ad14b40971805c07a91ba86 xmlns="704580c7-3d52-4d4f-b1d9-b7feedb00b1a">
      <Terms xmlns="http://schemas.microsoft.com/office/infopath/2007/PartnerControls">
        <TermInfo xmlns="http://schemas.microsoft.com/office/infopath/2007/PartnerControls">
          <TermName xmlns="http://schemas.microsoft.com/office/infopath/2007/PartnerControls">City Manager's Office</TermName>
          <TermId xmlns="http://schemas.microsoft.com/office/infopath/2007/PartnerControls">25daad78-117e-4a53-9370-be464b9f46db</TermId>
        </TermInfo>
      </Terms>
    </n3803a6f9ad14b40971805c07a91ba86>
    <TaxCatchAll xmlns="704580c7-3d52-4d4f-b1d9-b7feedb00b1a">
      <Value>34</Value>
      <Value>33</Value>
    </TaxCatchAll>
  </documentManagement>
</p:properties>
</file>

<file path=customXml/item2.xml><?xml version="1.0" encoding="utf-8"?>
<ct:contentTypeSchema xmlns:ct="http://schemas.microsoft.com/office/2006/metadata/contentType" xmlns:ma="http://schemas.microsoft.com/office/2006/metadata/properties/metaAttributes" ct:_="" ma:_="" ma:contentTypeName="City Form Content Type" ma:contentTypeID="0x01010075DFDB203B39F940BB888F467A6A9FBC005C9D971D3AC21C4493AF4161EDC21A3C" ma:contentTypeVersion="10" ma:contentTypeDescription="" ma:contentTypeScope="" ma:versionID="0cb1d4caee7dced79cb2133e17feff95">
  <xsd:schema xmlns:xsd="http://www.w3.org/2001/XMLSchema" xmlns:xs="http://www.w3.org/2001/XMLSchema" xmlns:p="http://schemas.microsoft.com/office/2006/metadata/properties" xmlns:ns2="704580c7-3d52-4d4f-b1d9-b7feedb00b1a" xmlns:ns3="99dcfc50-9e4b-4b6e-9538-b14dedf159a9" targetNamespace="http://schemas.microsoft.com/office/2006/metadata/properties" ma:root="true" ma:fieldsID="a764f6314f765a44f292e44c76f22a45" ns2:_="" ns3:_="">
    <xsd:import namespace="704580c7-3d52-4d4f-b1d9-b7feedb00b1a"/>
    <xsd:import namespace="99dcfc50-9e4b-4b6e-9538-b14dedf159a9"/>
    <xsd:element name="properties">
      <xsd:complexType>
        <xsd:sequence>
          <xsd:element name="documentManagement">
            <xsd:complexType>
              <xsd:all>
                <xsd:element ref="ns2:Frequently_x0020_Used" minOccurs="0"/>
                <xsd:element ref="ns2:n3803a6f9ad14b40971805c07a91ba86" minOccurs="0"/>
                <xsd:element ref="ns2:TaxCatchAll" minOccurs="0"/>
                <xsd:element ref="ns2:TaxCatchAllLabel" minOccurs="0"/>
                <xsd:element ref="ns3:oedce835d38b47c9a5081fe90acf160a" minOccurs="0"/>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4580c7-3d52-4d4f-b1d9-b7feedb00b1a" elementFormDefault="qualified">
    <xsd:import namespace="http://schemas.microsoft.com/office/2006/documentManagement/types"/>
    <xsd:import namespace="http://schemas.microsoft.com/office/infopath/2007/PartnerControls"/>
    <xsd:element name="Frequently_x0020_Used" ma:index="8" nillable="true" ma:displayName="Frequently Used" ma:default="0" ma:description="Yes or No column used to filter frequently used documents" ma:internalName="Frequently_x0020_Used">
      <xsd:simpleType>
        <xsd:restriction base="dms:Boolean"/>
      </xsd:simpleType>
    </xsd:element>
    <xsd:element name="n3803a6f9ad14b40971805c07a91ba86" ma:index="9" nillable="true" ma:taxonomy="true" ma:internalName="n3803a6f9ad14b40971805c07a91ba86" ma:taxonomyFieldName="City_x0020_Dept" ma:displayName="City Dept" ma:default="" ma:fieldId="{73803a6f-9ad1-4b40-9718-05c07a91ba86}" ma:sspId="88178b1a-d62e-4697-8366-9da91b8939e5" ma:termSetId="473d050a-e489-4200-8889-b509a7dcf025" ma:anchorId="00000000-0000-0000-0000-000000000000" ma:open="false" ma:isKeyword="false">
      <xsd:complexType>
        <xsd:sequence>
          <xsd:element ref="pc:Terms" minOccurs="0" maxOccurs="1"/>
        </xsd:sequence>
      </xsd:complexType>
    </xsd:element>
    <xsd:element name="TaxCatchAll" ma:index="10" nillable="true" ma:displayName="Taxonomy Catch All Column" ma:description="" ma:hidden="true" ma:list="{fbbaa0f2-9eb2-44bc-ab38-16b7eec645ef}" ma:internalName="TaxCatchAll" ma:showField="CatchAllData" ma:web="704580c7-3d52-4d4f-b1d9-b7feedb00b1a">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description="" ma:hidden="true" ma:list="{fbbaa0f2-9eb2-44bc-ab38-16b7eec645ef}" ma:internalName="TaxCatchAllLabel" ma:readOnly="true" ma:showField="CatchAllDataLabel" ma:web="704580c7-3d52-4d4f-b1d9-b7feedb00b1a">
      <xsd:complexType>
        <xsd:complexContent>
          <xsd:extension base="dms:MultiChoiceLookup">
            <xsd:sequence>
              <xsd:element name="Value" type="dms:Lookup" maxOccurs="unbounded" minOccurs="0" nillable="true"/>
            </xsd:sequence>
          </xsd:extension>
        </xsd:complexContent>
      </xsd:complexType>
    </xsd:element>
    <xsd:element name="SharedWithUsers" ma:index="15"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9dcfc50-9e4b-4b6e-9538-b14dedf159a9" elementFormDefault="qualified">
    <xsd:import namespace="http://schemas.microsoft.com/office/2006/documentManagement/types"/>
    <xsd:import namespace="http://schemas.microsoft.com/office/infopath/2007/PartnerControls"/>
    <xsd:element name="oedce835d38b47c9a5081fe90acf160a" ma:index="14" nillable="true" ma:taxonomy="true" ma:internalName="oedce835d38b47c9a5081fe90acf160a" ma:taxonomyFieldName="Category" ma:displayName="Category" ma:default="" ma:fieldId="{8edce835-d38b-47c9-a508-1fe90acf160a}" ma:sspId="88178b1a-d62e-4697-8366-9da91b8939e5" ma:termSetId="5c60274d-e9b5-4af8-b16f-03b632f47a38" ma:anchorId="37869eb9-aad5-4a12-ae52-cf890f8f3a5b" ma:open="false" ma:isKeyword="false">
      <xsd:complexType>
        <xsd:sequence>
          <xsd:element ref="pc:Terms" minOccurs="0" maxOccurs="1"/>
        </xsd:sequence>
      </xsd:complexType>
    </xsd:element>
    <xsd:element name="MediaServiceMetadata" ma:index="17" nillable="true" ma:displayName="MediaServiceMetadata" ma:description="" ma:hidden="true" ma:internalName="MediaServiceMetadata" ma:readOnly="true">
      <xsd:simpleType>
        <xsd:restriction base="dms:Note"/>
      </xsd:simpleType>
    </xsd:element>
    <xsd:element name="MediaServiceFastMetadata" ma:index="18"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07F4AE-90D7-4A7A-82C0-C94D5C341BD5}">
  <ds:schemaRefs>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purl.org/dc/terms/"/>
    <ds:schemaRef ds:uri="99dcfc50-9e4b-4b6e-9538-b14dedf159a9"/>
    <ds:schemaRef ds:uri="http://schemas.microsoft.com/office/2006/documentManagement/types"/>
    <ds:schemaRef ds:uri="704580c7-3d52-4d4f-b1d9-b7feedb00b1a"/>
    <ds:schemaRef ds:uri="http://www.w3.org/XML/1998/namespace"/>
    <ds:schemaRef ds:uri="http://purl.org/dc/dcmitype/"/>
  </ds:schemaRefs>
</ds:datastoreItem>
</file>

<file path=customXml/itemProps2.xml><?xml version="1.0" encoding="utf-8"?>
<ds:datastoreItem xmlns:ds="http://schemas.openxmlformats.org/officeDocument/2006/customXml" ds:itemID="{C0D8798E-E81F-423A-A624-196EE2B864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4580c7-3d52-4d4f-b1d9-b7feedb00b1a"/>
    <ds:schemaRef ds:uri="99dcfc50-9e4b-4b6e-9538-b14dedf159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2262EAB-3850-41C5-9ECC-7C48507BDD0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20190923 Woodway Interlocal Agreement</Template>
  <TotalTime>76</TotalTime>
  <Words>929</Words>
  <Application>Microsoft Office PowerPoint</Application>
  <PresentationFormat>On-screen Show (16:9)</PresentationFormat>
  <Paragraphs>64</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Times New Roman</vt:lpstr>
      <vt:lpstr>Council Presentation - solid blue Office 2007</vt:lpstr>
      <vt:lpstr>Settlement and Interlocal Agreement between City of Shoreline and Town of Woodway </vt:lpstr>
      <vt:lpstr>Brief Background</vt:lpstr>
      <vt:lpstr>Mediation</vt:lpstr>
      <vt:lpstr>Settlement and Interlocal Agreement</vt:lpstr>
      <vt:lpstr>PowerPoint Presentation</vt:lpstr>
      <vt:lpstr>Annexation and Conditions</vt:lpstr>
      <vt:lpstr>Annexation and Conditions</vt:lpstr>
      <vt:lpstr>Next Steps</vt:lpstr>
    </vt:vector>
  </TitlesOfParts>
  <Manager>John F</Manager>
  <Company>City of Shoreline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Settlement and Interlocal Agreement between City of Shoreline and Town of Woodway </dc:title>
  <dc:subject>kickoff</dc:subject>
  <dc:creator>Darcy Forsell</dc:creator>
  <cp:lastModifiedBy>Margaret King</cp:lastModifiedBy>
  <cp:revision>13</cp:revision>
  <dcterms:created xsi:type="dcterms:W3CDTF">2019-09-23T19:21:28Z</dcterms:created>
  <dcterms:modified xsi:type="dcterms:W3CDTF">2019-09-23T21:37:22Z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0x01010075DFDB203B39F940BB888F467A6A9FBC005C9D971D3AC21C4493AF4161EDC21A3C</vt:lpwstr>
  </property>
  <property fmtid="{D5CDD505-2E9C-101B-9397-08002B2CF9AE}" pid="3" name="City Dept">
    <vt:lpwstr>33;#City Manager's Office|25daad78-117e-4a53-9370-be464b9f46db</vt:lpwstr>
  </property>
  <property fmtid="{D5CDD505-2E9C-101B-9397-08002B2CF9AE}" pid="4" name="Category">
    <vt:lpwstr>34;#General Forms|1924a8e3-2deb-4d17-8aea-6fe8d8bb748d</vt:lpwstr>
  </property>
  <property fmtid="{D5CDD505-2E9C-101B-9397-08002B2CF9AE}" pid="5" name="AuthorIds_UIVersion_2048">
    <vt:lpwstr>266</vt:lpwstr>
  </property>
</Properties>
</file>