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59" r:id="rId5"/>
    <p:sldId id="265" r:id="rId6"/>
    <p:sldId id="267" r:id="rId7"/>
    <p:sldId id="263" r:id="rId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p:cViewPr varScale="1">
        <p:scale>
          <a:sx n="150" d="100"/>
          <a:sy n="150" d="100"/>
        </p:scale>
        <p:origin x="510" y="126"/>
      </p:cViewPr>
      <p:guideLst>
        <p:guide orient="horz" pos="1620"/>
        <p:guide pos="2880"/>
      </p:guideLst>
    </p:cSldViewPr>
  </p:slideViewPr>
  <p:notesTextViewPr>
    <p:cViewPr>
      <p:scale>
        <a:sx n="100" d="100"/>
        <a:sy n="100" d="100"/>
      </p:scale>
      <p:origin x="0" y="0"/>
    </p:cViewPr>
  </p:notesTextViewPr>
  <p:notesViewPr>
    <p:cSldViewPr>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AFDFB1-3F07-4A1F-A2F5-05C31084A717}" type="datetimeFigureOut">
              <a:rPr lang="en-US" smtClean="0"/>
              <a:t>9/23/2019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7225FC-B0D9-4ACA-B76D-E2BE002A3B00}" type="slidenum">
              <a:rPr lang="en-US" smtClean="0"/>
              <a:t>‹#›</a:t>
            </a:fld>
            <a:endParaRPr lang="en-US"/>
          </a:p>
        </p:txBody>
      </p:sp>
    </p:spTree>
    <p:extLst>
      <p:ext uri="{BB962C8B-B14F-4D97-AF65-F5344CB8AC3E}">
        <p14:creationId xmlns:p14="http://schemas.microsoft.com/office/powerpoint/2010/main" val="3018496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7225FC-B0D9-4ACA-B76D-E2BE002A3B00}" type="slidenum">
              <a:rPr lang="en-US" smtClean="0"/>
              <a:t>1</a:t>
            </a:fld>
            <a:endParaRPr lang="en-US"/>
          </a:p>
        </p:txBody>
      </p:sp>
    </p:spTree>
    <p:extLst>
      <p:ext uri="{BB962C8B-B14F-4D97-AF65-F5344CB8AC3E}">
        <p14:creationId xmlns:p14="http://schemas.microsoft.com/office/powerpoint/2010/main" val="1851131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In 2011, the City Council adopted a Healthy City Strategy that included a goal of making all of Shoreline’s parks and public sites a tobacco-free zone.  </a:t>
            </a:r>
          </a:p>
          <a:p>
            <a:pPr marL="171450" indent="-171450">
              <a:buFont typeface="Arial" panose="020B0604020202020204" pitchFamily="34" charset="0"/>
              <a:buChar char="•"/>
            </a:pPr>
            <a:r>
              <a:rPr lang="en-US" dirty="0"/>
              <a:t>In March 2012, the City Council adopted Ordinance No. 630, prohibiting tobacco use in any Shoreline park area, fulfilling the goal of the Healthy City Strategy.</a:t>
            </a:r>
          </a:p>
          <a:p>
            <a:pPr marL="171450" indent="-171450">
              <a:buFont typeface="Arial" panose="020B0604020202020204" pitchFamily="34" charset="0"/>
              <a:buChar char="•"/>
            </a:pPr>
            <a:r>
              <a:rPr lang="en-US" dirty="0"/>
              <a:t>Since this time however, the popularity of electronic cigarettes and vaping has grown, especially in middle school and high school-aged youth.</a:t>
            </a:r>
          </a:p>
          <a:p>
            <a:pPr marL="171450" indent="-171450">
              <a:buFont typeface="Arial" panose="020B0604020202020204" pitchFamily="34" charset="0"/>
              <a:buChar char="•"/>
            </a:pPr>
            <a:r>
              <a:rPr lang="en-US" dirty="0"/>
              <a:t>The Center for Disease Control and Prevention (CDC) and the Surgeon General have issued advisories on e-cigarette use among youth and I’m sure that Council has probably head some of the recent news stories about health concerns with vaping, and the potential federal ban on flavored vaping products.</a:t>
            </a:r>
          </a:p>
        </p:txBody>
      </p:sp>
      <p:sp>
        <p:nvSpPr>
          <p:cNvPr id="4" name="Slide Number Placeholder 3"/>
          <p:cNvSpPr>
            <a:spLocks noGrp="1"/>
          </p:cNvSpPr>
          <p:nvPr>
            <p:ph type="sldNum" sz="quarter" idx="5"/>
          </p:nvPr>
        </p:nvSpPr>
        <p:spPr/>
        <p:txBody>
          <a:bodyPr/>
          <a:lstStyle/>
          <a:p>
            <a:fld id="{C77225FC-B0D9-4ACA-B76D-E2BE002A3B00}" type="slidenum">
              <a:rPr lang="en-US" smtClean="0"/>
              <a:t>2</a:t>
            </a:fld>
            <a:endParaRPr lang="en-US"/>
          </a:p>
        </p:txBody>
      </p:sp>
    </p:spTree>
    <p:extLst>
      <p:ext uri="{BB962C8B-B14F-4D97-AF65-F5344CB8AC3E}">
        <p14:creationId xmlns:p14="http://schemas.microsoft.com/office/powerpoint/2010/main" val="206948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SMC 8.12.395 currently prohibits smoking and tobacco use, including the use of smokeless tobacco, in City parks</a:t>
            </a:r>
          </a:p>
          <a:p>
            <a:pPr marL="171450" indent="-171450">
              <a:buFont typeface="Arial" panose="020B0604020202020204" pitchFamily="34" charset="0"/>
              <a:buChar char="•"/>
            </a:pPr>
            <a:r>
              <a:rPr lang="en-US" dirty="0"/>
              <a:t>Proposed Ordinance No. 867 would add a prohibition of the use of electronic or vaporized smoking devices</a:t>
            </a:r>
          </a:p>
          <a:p>
            <a:pPr marL="171450" indent="-171450">
              <a:buFont typeface="Arial" panose="020B0604020202020204" pitchFamily="34" charset="0"/>
              <a:buChar char="•"/>
            </a:pPr>
            <a:r>
              <a:rPr lang="en-US" dirty="0"/>
              <a:t>This proposed addition to the Code is in alignment with the Healthy City Strategy and allowed by state law.</a:t>
            </a:r>
          </a:p>
          <a:p>
            <a:pPr marL="171450" indent="-171450">
              <a:buFont typeface="Arial" panose="020B0604020202020204" pitchFamily="34" charset="0"/>
              <a:buChar char="•"/>
            </a:pPr>
            <a:r>
              <a:rPr lang="en-US" dirty="0"/>
              <a:t>Staff are not aware of enforcement concerns with the current prohibition of tobacco use </a:t>
            </a:r>
          </a:p>
          <a:p>
            <a:pPr marL="171450" indent="-171450">
              <a:buFont typeface="Arial" panose="020B0604020202020204" pitchFamily="34" charset="0"/>
              <a:buChar char="•"/>
            </a:pPr>
            <a:r>
              <a:rPr lang="en-US" dirty="0"/>
              <a:t>Parks staff and administrators would continue to rely on education and ‘peer to peer’ enforcement as the predominant enforcement mechanism.  </a:t>
            </a:r>
          </a:p>
          <a:p>
            <a:pPr marL="171450" indent="-171450">
              <a:buFont typeface="Arial" panose="020B0604020202020204" pitchFamily="34" charset="0"/>
              <a:buChar char="•"/>
            </a:pPr>
            <a:r>
              <a:rPr lang="en-US" dirty="0"/>
              <a:t>Park signs would also be modified where appropriate to make park visitors aware that vaping and e-cigarette use is prohibited.</a:t>
            </a:r>
          </a:p>
          <a:p>
            <a:pPr marL="171450" indent="-171450">
              <a:buFont typeface="Arial" panose="020B0604020202020204" pitchFamily="34" charset="0"/>
              <a:buChar char="•"/>
            </a:pP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C77225FC-B0D9-4ACA-B76D-E2BE002A3B00}" type="slidenum">
              <a:rPr lang="en-US" smtClean="0"/>
              <a:t>3</a:t>
            </a:fld>
            <a:endParaRPr lang="en-US"/>
          </a:p>
        </p:txBody>
      </p:sp>
    </p:spTree>
    <p:extLst>
      <p:ext uri="{BB962C8B-B14F-4D97-AF65-F5344CB8AC3E}">
        <p14:creationId xmlns:p14="http://schemas.microsoft.com/office/powerpoint/2010/main" val="1721657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7225FC-B0D9-4ACA-B76D-E2BE002A3B00}" type="slidenum">
              <a:rPr lang="en-US" smtClean="0"/>
              <a:t>4</a:t>
            </a:fld>
            <a:endParaRPr lang="en-US"/>
          </a:p>
        </p:txBody>
      </p:sp>
    </p:spTree>
    <p:extLst>
      <p:ext uri="{BB962C8B-B14F-4D97-AF65-F5344CB8AC3E}">
        <p14:creationId xmlns:p14="http://schemas.microsoft.com/office/powerpoint/2010/main" val="11478389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A9150C9-2871-4EC6-88FF-D69B2C60B092}" type="datetimeFigureOut">
              <a:rPr lang="en-US" smtClean="0"/>
              <a:pPr/>
              <a:t>9/23/2019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813235-9C68-463F-9D6E-59D398B8433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9150C9-2871-4EC6-88FF-D69B2C60B092}" type="datetimeFigureOut">
              <a:rPr lang="en-US" smtClean="0"/>
              <a:pPr/>
              <a:t>9/23/2019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813235-9C68-463F-9D6E-59D398B8433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9150C9-2871-4EC6-88FF-D69B2C60B092}" type="datetimeFigureOut">
              <a:rPr lang="en-US" smtClean="0"/>
              <a:pPr/>
              <a:t>9/23/2019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813235-9C68-463F-9D6E-59D398B84330}"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9150C9-2871-4EC6-88FF-D69B2C60B092}" type="datetimeFigureOut">
              <a:rPr lang="en-US" smtClean="0"/>
              <a:pPr/>
              <a:t>9/23/2019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813235-9C68-463F-9D6E-59D398B8433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9150C9-2871-4EC6-88FF-D69B2C60B092}" type="datetimeFigureOut">
              <a:rPr lang="en-US" smtClean="0"/>
              <a:pPr/>
              <a:t>9/23/2019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813235-9C68-463F-9D6E-59D398B8433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NO LOG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9150C9-2871-4EC6-88FF-D69B2C60B092}" type="datetimeFigureOut">
              <a:rPr lang="en-US" smtClean="0"/>
              <a:pPr/>
              <a:t>9/23/2019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813235-9C68-463F-9D6E-59D398B8433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9150C9-2871-4EC6-88FF-D69B2C60B092}" type="datetimeFigureOut">
              <a:rPr lang="en-US" smtClean="0"/>
              <a:pPr/>
              <a:t>9/23/2019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813235-9C68-463F-9D6E-59D398B8433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9150C9-2871-4EC6-88FF-D69B2C60B092}" type="datetimeFigureOut">
              <a:rPr lang="en-US" smtClean="0"/>
              <a:pPr/>
              <a:t>9/23/2019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813235-9C68-463F-9D6E-59D398B8433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9150C9-2871-4EC6-88FF-D69B2C60B092}" type="datetimeFigureOut">
              <a:rPr lang="en-US" smtClean="0"/>
              <a:pPr/>
              <a:t>9/23/2019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A813235-9C68-463F-9D6E-59D398B8433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9150C9-2871-4EC6-88FF-D69B2C60B092}" type="datetimeFigureOut">
              <a:rPr lang="en-US" smtClean="0"/>
              <a:pPr/>
              <a:t>9/23/2019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A813235-9C68-463F-9D6E-59D398B8433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9150C9-2871-4EC6-88FF-D69B2C60B092}" type="datetimeFigureOut">
              <a:rPr lang="en-US" smtClean="0"/>
              <a:pPr/>
              <a:t>9/23/2019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A813235-9C68-463F-9D6E-59D398B8433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9150C9-2871-4EC6-88FF-D69B2C60B092}" type="datetimeFigureOut">
              <a:rPr lang="en-US" smtClean="0"/>
              <a:pPr/>
              <a:t>9/23/2019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813235-9C68-463F-9D6E-59D398B8433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A9150C9-2871-4EC6-88FF-D69B2C60B092}" type="datetimeFigureOut">
              <a:rPr lang="en-US" smtClean="0"/>
              <a:pPr/>
              <a:t>9/23/2019</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4A813235-9C68-463F-9D6E-59D398B8433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 y="590550"/>
            <a:ext cx="8915400" cy="2923877"/>
          </a:xfrm>
          <a:prstGeom prst="rect">
            <a:avLst/>
          </a:prstGeom>
          <a:noFill/>
        </p:spPr>
        <p:txBody>
          <a:bodyPr wrap="square" rtlCol="0">
            <a:spAutoFit/>
          </a:bodyPr>
          <a:lstStyle/>
          <a:p>
            <a:pPr algn="ctr"/>
            <a:r>
              <a:rPr lang="en-US" sz="4000" dirty="0">
                <a:solidFill>
                  <a:schemeClr val="bg1"/>
                </a:solidFill>
              </a:rPr>
              <a:t>Discussing Ordinance No. 867:</a:t>
            </a:r>
          </a:p>
          <a:p>
            <a:pPr algn="ctr"/>
            <a:r>
              <a:rPr lang="en-US" sz="3600" dirty="0">
                <a:solidFill>
                  <a:schemeClr val="bg1"/>
                </a:solidFill>
              </a:rPr>
              <a:t>Amending Section 8.12.395 SMC to Include E-cigarettes (vaping) as a Prohibited Use in Parks</a:t>
            </a:r>
          </a:p>
          <a:p>
            <a:pPr marL="742950" lvl="1" indent="-285750">
              <a:buFont typeface="Arial" panose="020B0604020202020204" pitchFamily="34" charset="0"/>
              <a:buChar char="•"/>
            </a:pPr>
            <a:endParaRPr lang="en-US" sz="3600" u="sng" cap="all" dirty="0">
              <a:solidFill>
                <a:schemeClr val="bg1"/>
              </a:solidFill>
            </a:endParaRPr>
          </a:p>
        </p:txBody>
      </p:sp>
      <p:sp>
        <p:nvSpPr>
          <p:cNvPr id="3" name="TextBox 2">
            <a:extLst>
              <a:ext uri="{FF2B5EF4-FFF2-40B4-BE49-F238E27FC236}">
                <a16:creationId xmlns:a16="http://schemas.microsoft.com/office/drawing/2014/main" id="{E86EC764-6CAC-4A50-B4C9-7D3B2EFC477A}"/>
              </a:ext>
            </a:extLst>
          </p:cNvPr>
          <p:cNvSpPr txBox="1"/>
          <p:nvPr/>
        </p:nvSpPr>
        <p:spPr>
          <a:xfrm>
            <a:off x="1066800" y="3409950"/>
            <a:ext cx="7772400" cy="830997"/>
          </a:xfrm>
          <a:prstGeom prst="rect">
            <a:avLst/>
          </a:prstGeom>
          <a:noFill/>
        </p:spPr>
        <p:txBody>
          <a:bodyPr wrap="square" rtlCol="0">
            <a:spAutoFit/>
          </a:bodyPr>
          <a:lstStyle/>
          <a:p>
            <a:pPr algn="r"/>
            <a:r>
              <a:rPr lang="en-US" sz="2400" dirty="0">
                <a:solidFill>
                  <a:schemeClr val="bg1"/>
                </a:solidFill>
              </a:rPr>
              <a:t>John Norris, Assistant City Manager</a:t>
            </a:r>
          </a:p>
          <a:p>
            <a:pPr algn="r"/>
            <a:r>
              <a:rPr lang="en-US" sz="2400" dirty="0">
                <a:solidFill>
                  <a:schemeClr val="bg1"/>
                </a:solidFill>
              </a:rPr>
              <a:t>September 23, 2019</a:t>
            </a:r>
            <a:endParaRPr lang="en-US" sz="2000" dirty="0">
              <a:solidFill>
                <a:schemeClr val="bg1"/>
              </a:solidFill>
            </a:endParaRPr>
          </a:p>
        </p:txBody>
      </p:sp>
    </p:spTree>
    <p:extLst>
      <p:ext uri="{BB962C8B-B14F-4D97-AF65-F5344CB8AC3E}">
        <p14:creationId xmlns:p14="http://schemas.microsoft.com/office/powerpoint/2010/main" val="3510358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7DC33-DA1E-40DB-A62F-F719FB48A077}"/>
              </a:ext>
            </a:extLst>
          </p:cNvPr>
          <p:cNvSpPr txBox="1">
            <a:spLocks/>
          </p:cNvSpPr>
          <p:nvPr/>
        </p:nvSpPr>
        <p:spPr>
          <a:xfrm>
            <a:off x="762000" y="1276350"/>
            <a:ext cx="8001000" cy="2971800"/>
          </a:xfrm>
          <a:prstGeom prst="rect">
            <a:avLst/>
          </a:prstGeom>
        </p:spPr>
        <p:txBody>
          <a:bodyPr>
            <a:normAutofit fontScale="85000" lnSpcReduction="20000"/>
          </a:bodyPr>
          <a:lstStyle>
            <a:lvl1pPr algn="ctr" defTabSz="914400" rtl="0" eaLnBrk="1" latinLnBrk="0" hangingPunct="1">
              <a:spcBef>
                <a:spcPct val="0"/>
              </a:spcBef>
              <a:buNone/>
              <a:defRPr sz="4400" kern="1200">
                <a:solidFill>
                  <a:schemeClr val="bg1"/>
                </a:solidFill>
                <a:latin typeface="+mj-lt"/>
                <a:ea typeface="+mj-ea"/>
                <a:cs typeface="+mj-cs"/>
              </a:defRPr>
            </a:lvl1pPr>
          </a:lstStyle>
          <a:p>
            <a:pPr marL="571500" indent="-571500" algn="l">
              <a:buFont typeface="Arial" panose="020B0604020202020204" pitchFamily="34" charset="0"/>
              <a:buChar char="•"/>
            </a:pPr>
            <a:r>
              <a:rPr lang="en-US" sz="3000" dirty="0"/>
              <a:t>2011 – Healthy City Strategy Adopted</a:t>
            </a:r>
          </a:p>
          <a:p>
            <a:pPr marL="571500" indent="-571500" algn="l">
              <a:buFont typeface="Arial" panose="020B0604020202020204" pitchFamily="34" charset="0"/>
              <a:buChar char="•"/>
            </a:pPr>
            <a:endParaRPr lang="en-US" sz="1100" dirty="0"/>
          </a:p>
          <a:p>
            <a:pPr marL="571500" indent="-571500" algn="l">
              <a:buFont typeface="Arial" panose="020B0604020202020204" pitchFamily="34" charset="0"/>
              <a:buChar char="•"/>
            </a:pPr>
            <a:r>
              <a:rPr lang="en-US" sz="3000" dirty="0"/>
              <a:t>2012 – Ordinance No. 630 adopted:  prohibited tobacco use in parks (does not cover use of       e-cigarettes)</a:t>
            </a:r>
          </a:p>
          <a:p>
            <a:pPr marL="571500" indent="-571500" algn="l">
              <a:buFont typeface="Arial" panose="020B0604020202020204" pitchFamily="34" charset="0"/>
              <a:buChar char="•"/>
            </a:pPr>
            <a:endParaRPr lang="en-US" sz="1100" dirty="0"/>
          </a:p>
          <a:p>
            <a:pPr marL="571500" indent="-571500" algn="l">
              <a:buFont typeface="Arial" panose="020B0604020202020204" pitchFamily="34" charset="0"/>
              <a:buChar char="•"/>
            </a:pPr>
            <a:r>
              <a:rPr lang="en-US" sz="3000" dirty="0"/>
              <a:t>Popularity of e-cigarettes has grown, especially for youth</a:t>
            </a:r>
          </a:p>
          <a:p>
            <a:pPr marL="571500" indent="-571500" algn="l">
              <a:buFont typeface="Arial" panose="020B0604020202020204" pitchFamily="34" charset="0"/>
              <a:buChar char="•"/>
            </a:pPr>
            <a:endParaRPr lang="en-US" sz="1100" dirty="0"/>
          </a:p>
          <a:p>
            <a:pPr marL="571500" indent="-571500" algn="l">
              <a:buFont typeface="Arial" panose="020B0604020202020204" pitchFamily="34" charset="0"/>
              <a:buChar char="•"/>
            </a:pPr>
            <a:r>
              <a:rPr lang="en-US" sz="3000" dirty="0"/>
              <a:t>2018 – Surgeon General issued an advisory on e-cigarette use among youth</a:t>
            </a:r>
          </a:p>
          <a:p>
            <a:pPr marL="571500" indent="-571500" algn="l">
              <a:buFont typeface="Arial" panose="020B0604020202020204" pitchFamily="34" charset="0"/>
              <a:buChar char="•"/>
            </a:pPr>
            <a:endParaRPr lang="en-US" sz="4200" dirty="0"/>
          </a:p>
          <a:p>
            <a:pPr marL="571500" indent="-571500" algn="l">
              <a:buFont typeface="Arial" panose="020B0604020202020204" pitchFamily="34" charset="0"/>
              <a:buChar char="•"/>
            </a:pPr>
            <a:endParaRPr lang="en-US" sz="4200" dirty="0"/>
          </a:p>
          <a:p>
            <a:endParaRPr lang="en-US" sz="3600" dirty="0"/>
          </a:p>
        </p:txBody>
      </p:sp>
      <p:sp>
        <p:nvSpPr>
          <p:cNvPr id="3" name="Title 1">
            <a:extLst>
              <a:ext uri="{FF2B5EF4-FFF2-40B4-BE49-F238E27FC236}">
                <a16:creationId xmlns:a16="http://schemas.microsoft.com/office/drawing/2014/main" id="{92789918-055C-4A28-BB13-36BA03EBE3AA}"/>
              </a:ext>
            </a:extLst>
          </p:cNvPr>
          <p:cNvSpPr txBox="1">
            <a:spLocks/>
          </p:cNvSpPr>
          <p:nvPr/>
        </p:nvSpPr>
        <p:spPr>
          <a:xfrm>
            <a:off x="0" y="361951"/>
            <a:ext cx="9144000" cy="838200"/>
          </a:xfrm>
          <a:prstGeom prst="rect">
            <a:avLst/>
          </a:prstGeom>
        </p:spPr>
        <p:txBody>
          <a:bodyPr>
            <a:norm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r>
              <a:rPr lang="en-US" sz="4000" b="1" dirty="0"/>
              <a:t>Background</a:t>
            </a:r>
            <a:endParaRPr lang="en-US" sz="3600" b="1" dirty="0"/>
          </a:p>
        </p:txBody>
      </p:sp>
    </p:spTree>
    <p:extLst>
      <p:ext uri="{BB962C8B-B14F-4D97-AF65-F5344CB8AC3E}">
        <p14:creationId xmlns:p14="http://schemas.microsoft.com/office/powerpoint/2010/main" val="475149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7DC33-DA1E-40DB-A62F-F719FB48A077}"/>
              </a:ext>
            </a:extLst>
          </p:cNvPr>
          <p:cNvSpPr txBox="1">
            <a:spLocks/>
          </p:cNvSpPr>
          <p:nvPr/>
        </p:nvSpPr>
        <p:spPr>
          <a:xfrm>
            <a:off x="838200" y="1428750"/>
            <a:ext cx="7620000" cy="2971800"/>
          </a:xfrm>
          <a:prstGeom prst="rect">
            <a:avLst/>
          </a:prstGeom>
        </p:spPr>
        <p:txBody>
          <a:bodyPr>
            <a:normAutofit fontScale="92500" lnSpcReduction="20000"/>
          </a:bodyPr>
          <a:lstStyle>
            <a:lvl1pPr algn="ctr" defTabSz="914400" rtl="0" eaLnBrk="1" latinLnBrk="0" hangingPunct="1">
              <a:spcBef>
                <a:spcPct val="0"/>
              </a:spcBef>
              <a:buNone/>
              <a:defRPr sz="4400" kern="1200">
                <a:solidFill>
                  <a:schemeClr val="bg1"/>
                </a:solidFill>
                <a:latin typeface="+mj-lt"/>
                <a:ea typeface="+mj-ea"/>
                <a:cs typeface="+mj-cs"/>
              </a:defRPr>
            </a:lvl1pPr>
          </a:lstStyle>
          <a:p>
            <a:pPr marL="571500" indent="-571500" algn="l">
              <a:buFont typeface="Arial" panose="020B0604020202020204" pitchFamily="34" charset="0"/>
              <a:buChar char="•"/>
            </a:pPr>
            <a:r>
              <a:rPr lang="en-US" sz="3000" dirty="0"/>
              <a:t>Ordinance No. 867 would add a prohibition of the use of  “electronic or vaporized smoking devices” to SMC 8.12.395</a:t>
            </a:r>
          </a:p>
          <a:p>
            <a:pPr marL="571500" indent="-571500" algn="l">
              <a:buFont typeface="Arial" panose="020B0604020202020204" pitchFamily="34" charset="0"/>
              <a:buChar char="•"/>
            </a:pPr>
            <a:endParaRPr lang="en-US" sz="1200" dirty="0"/>
          </a:p>
          <a:p>
            <a:pPr marL="571500" indent="-571500" algn="l">
              <a:buFont typeface="Arial" panose="020B0604020202020204" pitchFamily="34" charset="0"/>
              <a:buChar char="•"/>
            </a:pPr>
            <a:r>
              <a:rPr lang="en-US" sz="3000" dirty="0"/>
              <a:t>Current regulation enforcement focused on education and ‘peer to peer’ enforcement</a:t>
            </a:r>
          </a:p>
          <a:p>
            <a:pPr marL="571500" indent="-571500" algn="l">
              <a:buFont typeface="Arial" panose="020B0604020202020204" pitchFamily="34" charset="0"/>
              <a:buChar char="•"/>
            </a:pPr>
            <a:endParaRPr lang="en-US" sz="1100" dirty="0"/>
          </a:p>
          <a:p>
            <a:pPr marL="571500" indent="-571500" algn="l">
              <a:buFont typeface="Arial" panose="020B0604020202020204" pitchFamily="34" charset="0"/>
              <a:buChar char="•"/>
            </a:pPr>
            <a:r>
              <a:rPr lang="en-US" sz="3000" dirty="0"/>
              <a:t>If adopted, park signage would be modified to include vaping prohibition</a:t>
            </a:r>
          </a:p>
          <a:p>
            <a:pPr marL="571500" indent="-571500" algn="l">
              <a:buFont typeface="Arial" panose="020B0604020202020204" pitchFamily="34" charset="0"/>
              <a:buChar char="•"/>
            </a:pPr>
            <a:endParaRPr lang="en-US" sz="3000" dirty="0"/>
          </a:p>
          <a:p>
            <a:pPr marL="571500" indent="-571500" algn="l">
              <a:buFont typeface="Arial" panose="020B0604020202020204" pitchFamily="34" charset="0"/>
              <a:buChar char="•"/>
            </a:pPr>
            <a:endParaRPr lang="en-US" sz="3000" dirty="0"/>
          </a:p>
          <a:p>
            <a:pPr marL="571500" indent="-571500" algn="l">
              <a:buFont typeface="Arial" panose="020B0604020202020204" pitchFamily="34" charset="0"/>
              <a:buChar char="•"/>
            </a:pPr>
            <a:endParaRPr lang="en-US" sz="4200" dirty="0"/>
          </a:p>
          <a:p>
            <a:pPr marL="571500" indent="-571500" algn="l">
              <a:buFont typeface="Arial" panose="020B0604020202020204" pitchFamily="34" charset="0"/>
              <a:buChar char="•"/>
            </a:pPr>
            <a:endParaRPr lang="en-US" sz="4200" dirty="0"/>
          </a:p>
          <a:p>
            <a:endParaRPr lang="en-US" sz="3600" dirty="0"/>
          </a:p>
        </p:txBody>
      </p:sp>
      <p:sp>
        <p:nvSpPr>
          <p:cNvPr id="3" name="Title 1">
            <a:extLst>
              <a:ext uri="{FF2B5EF4-FFF2-40B4-BE49-F238E27FC236}">
                <a16:creationId xmlns:a16="http://schemas.microsoft.com/office/drawing/2014/main" id="{92789918-055C-4A28-BB13-36BA03EBE3AA}"/>
              </a:ext>
            </a:extLst>
          </p:cNvPr>
          <p:cNvSpPr txBox="1">
            <a:spLocks/>
          </p:cNvSpPr>
          <p:nvPr/>
        </p:nvSpPr>
        <p:spPr>
          <a:xfrm>
            <a:off x="0" y="361951"/>
            <a:ext cx="9144000" cy="838200"/>
          </a:xfrm>
          <a:prstGeom prst="rect">
            <a:avLst/>
          </a:prstGeom>
        </p:spPr>
        <p:txBody>
          <a:bodyPr>
            <a:norm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r>
              <a:rPr lang="en-US" sz="4000" b="1" dirty="0"/>
              <a:t>Amending the Parks Code</a:t>
            </a:r>
            <a:endParaRPr lang="en-US" sz="3600" b="1" dirty="0"/>
          </a:p>
        </p:txBody>
      </p:sp>
    </p:spTree>
    <p:extLst>
      <p:ext uri="{BB962C8B-B14F-4D97-AF65-F5344CB8AC3E}">
        <p14:creationId xmlns:p14="http://schemas.microsoft.com/office/powerpoint/2010/main" val="3007241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7DC33-DA1E-40DB-A62F-F719FB48A077}"/>
              </a:ext>
            </a:extLst>
          </p:cNvPr>
          <p:cNvSpPr txBox="1">
            <a:spLocks/>
          </p:cNvSpPr>
          <p:nvPr/>
        </p:nvSpPr>
        <p:spPr>
          <a:xfrm>
            <a:off x="914400" y="1733550"/>
            <a:ext cx="7391400" cy="1600200"/>
          </a:xfrm>
          <a:prstGeom prst="rect">
            <a:avLst/>
          </a:prstGeom>
        </p:spPr>
        <p:txBody>
          <a:bodyPr>
            <a:normAutofit fontScale="62500" lnSpcReduction="20000"/>
          </a:bodyPr>
          <a:lstStyle>
            <a:lvl1pPr algn="ctr" defTabSz="914400" rtl="0" eaLnBrk="1" latinLnBrk="0" hangingPunct="1">
              <a:spcBef>
                <a:spcPct val="0"/>
              </a:spcBef>
              <a:buNone/>
              <a:defRPr sz="4400" kern="1200">
                <a:solidFill>
                  <a:schemeClr val="bg1"/>
                </a:solidFill>
                <a:latin typeface="+mj-lt"/>
                <a:ea typeface="+mj-ea"/>
                <a:cs typeface="+mj-cs"/>
              </a:defRPr>
            </a:lvl1pPr>
          </a:lstStyle>
          <a:p>
            <a:pPr marL="571500" indent="-571500" algn="l">
              <a:buFont typeface="Arial" panose="020B0604020202020204" pitchFamily="34" charset="0"/>
              <a:buChar char="•"/>
            </a:pPr>
            <a:r>
              <a:rPr lang="en-US" sz="4200" dirty="0"/>
              <a:t>No action is required tonight</a:t>
            </a:r>
          </a:p>
          <a:p>
            <a:pPr marL="571500" indent="-571500" algn="l">
              <a:buFont typeface="Arial" panose="020B0604020202020204" pitchFamily="34" charset="0"/>
              <a:buChar char="•"/>
            </a:pPr>
            <a:endParaRPr lang="en-US" sz="1600" dirty="0"/>
          </a:p>
          <a:p>
            <a:pPr marL="571500" indent="-571500" algn="l">
              <a:buFont typeface="Arial" panose="020B0604020202020204" pitchFamily="34" charset="0"/>
              <a:buChar char="•"/>
            </a:pPr>
            <a:r>
              <a:rPr lang="en-US" sz="4200" dirty="0"/>
              <a:t>Staff recommends adoption of Ordinance No. 867; currently scheduled for October 7, 2019</a:t>
            </a:r>
          </a:p>
          <a:p>
            <a:endParaRPr lang="en-US" sz="3600" dirty="0"/>
          </a:p>
        </p:txBody>
      </p:sp>
      <p:sp>
        <p:nvSpPr>
          <p:cNvPr id="3" name="Title 1">
            <a:extLst>
              <a:ext uri="{FF2B5EF4-FFF2-40B4-BE49-F238E27FC236}">
                <a16:creationId xmlns:a16="http://schemas.microsoft.com/office/drawing/2014/main" id="{92789918-055C-4A28-BB13-36BA03EBE3AA}"/>
              </a:ext>
            </a:extLst>
          </p:cNvPr>
          <p:cNvSpPr txBox="1">
            <a:spLocks/>
          </p:cNvSpPr>
          <p:nvPr/>
        </p:nvSpPr>
        <p:spPr>
          <a:xfrm>
            <a:off x="0" y="361950"/>
            <a:ext cx="9144000" cy="1102519"/>
          </a:xfrm>
          <a:prstGeom prst="rect">
            <a:avLst/>
          </a:prstGeom>
        </p:spPr>
        <p:txBody>
          <a:bodyPr>
            <a:norm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r>
              <a:rPr lang="en-US" sz="4000" b="1" dirty="0"/>
              <a:t>Recommendation</a:t>
            </a:r>
            <a:endParaRPr lang="en-US" sz="3600" b="1" dirty="0"/>
          </a:p>
        </p:txBody>
      </p:sp>
    </p:spTree>
    <p:extLst>
      <p:ext uri="{BB962C8B-B14F-4D97-AF65-F5344CB8AC3E}">
        <p14:creationId xmlns:p14="http://schemas.microsoft.com/office/powerpoint/2010/main" val="65071483"/>
      </p:ext>
    </p:extLst>
  </p:cSld>
  <p:clrMapOvr>
    <a:masterClrMapping/>
  </p:clrMapOvr>
</p:sld>
</file>

<file path=ppt/theme/theme1.xml><?xml version="1.0" encoding="utf-8"?>
<a:theme xmlns:a="http://schemas.openxmlformats.org/drawingml/2006/main" name="Council Presentation - solid blue Office 2007">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ate xmlns="6abb0586-72f4-49a1-a051-333245c95543">2019.09.16</Dat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943AE454681404BBBD5A9AD55FD0FC0" ma:contentTypeVersion="7" ma:contentTypeDescription="Create a new document." ma:contentTypeScope="" ma:versionID="fd8f46d314543e7affd958ef76ccb6a5">
  <xsd:schema xmlns:xsd="http://www.w3.org/2001/XMLSchema" xmlns:xs="http://www.w3.org/2001/XMLSchema" xmlns:p="http://schemas.microsoft.com/office/2006/metadata/properties" xmlns:ns2="6abb0586-72f4-49a1-a051-333245c95543" xmlns:ns3="704580c7-3d52-4d4f-b1d9-b7feedb00b1a" targetNamespace="http://schemas.microsoft.com/office/2006/metadata/properties" ma:root="true" ma:fieldsID="678d7960e8969e76f23f53faf4ba7367" ns2:_="" ns3:_="">
    <xsd:import namespace="6abb0586-72f4-49a1-a051-333245c95543"/>
    <xsd:import namespace="704580c7-3d52-4d4f-b1d9-b7feedb00b1a"/>
    <xsd:element name="properties">
      <xsd:complexType>
        <xsd:sequence>
          <xsd:element name="documentManagement">
            <xsd:complexType>
              <xsd:all>
                <xsd:element ref="ns2:Date"/>
                <xsd:element ref="ns3:SharedWithUsers" minOccurs="0"/>
                <xsd:element ref="ns3:SharedWithDetails" minOccurs="0"/>
                <xsd:element ref="ns2:MediaServiceMetadata" minOccurs="0"/>
                <xsd:element ref="ns2:MediaServiceFastMetadata"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bb0586-72f4-49a1-a051-333245c95543" elementFormDefault="qualified">
    <xsd:import namespace="http://schemas.microsoft.com/office/2006/documentManagement/types"/>
    <xsd:import namespace="http://schemas.microsoft.com/office/infopath/2007/PartnerControls"/>
    <xsd:element name="Date" ma:index="1" ma:displayName="Presentation Date" ma:default="Template" ma:format="Dropdown" ma:internalName="Date">
      <xsd:simpleType>
        <xsd:restriction base="dms:Choice">
          <xsd:enumeration value="Template"/>
          <xsd:enumeration value="2018.10.01"/>
          <xsd:enumeration value="2018.10.08"/>
          <xsd:enumeration value="2018.10.15"/>
          <xsd:enumeration value="2018.10.22"/>
          <xsd:enumeration value="2018.10.29"/>
          <xsd:enumeration value="2018.11.05"/>
          <xsd:enumeration value="2018.11.19"/>
          <xsd:enumeration value="2018.11.26"/>
          <xsd:enumeration value="2018.12.03"/>
          <xsd:enumeration value="2018.12.10"/>
          <xsd:enumeration value="2018.12.17"/>
          <xsd:enumeration value="2019.01.07"/>
          <xsd:enumeration value="2019.01.14"/>
          <xsd:enumeration value="2019.01.28"/>
          <xsd:enumeration value="2019.02.04"/>
          <xsd:enumeration value="2019.02.11"/>
          <xsd:enumeration value="2019.02.25"/>
          <xsd:enumeration value="2019.03.04"/>
          <xsd:enumeration value="2019.03.11"/>
          <xsd:enumeration value="2019.03.18"/>
          <xsd:enumeration value="2019.03.25"/>
          <xsd:enumeration value="2019.04.01"/>
          <xsd:enumeration value="2019.04.08"/>
          <xsd:enumeration value="2019.04.15"/>
          <xsd:enumeration value="2019.04.22"/>
          <xsd:enumeration value="2019.04.29"/>
          <xsd:enumeration value="2019.05.06"/>
          <xsd:enumeration value="2019.05.13"/>
          <xsd:enumeration value="2019.05.20"/>
          <xsd:enumeration value="2019.06.03"/>
          <xsd:enumeration value="2019.06.10"/>
          <xsd:enumeration value="2019.06.17"/>
          <xsd:enumeration value="2019.06.24"/>
          <xsd:enumeration value="2019.07.01"/>
          <xsd:enumeration value="2019.07.08"/>
          <xsd:enumeration value="2019.07.18"/>
          <xsd:enumeration value="2019.07.22"/>
          <xsd:enumeration value="2019.07.29"/>
          <xsd:enumeration value="2019.08.05"/>
          <xsd:enumeration value="2019.08.12"/>
          <xsd:enumeration value="2019.08.19"/>
          <xsd:enumeration value="2019.08.26"/>
          <xsd:enumeration value="2019.09.09"/>
          <xsd:enumeration value="2019.09.16"/>
          <xsd:enumeration value="2019.09.23"/>
          <xsd:enumeration value="2019.09.30"/>
          <xsd:enumeration value="2019.10.07"/>
          <xsd:enumeration value="2019.10.14"/>
          <xsd:enumeration value="2019.10.21"/>
          <xsd:enumeration value="2019.10.28"/>
          <xsd:enumeration value="2019.11.04"/>
          <xsd:enumeration value="2019.11.18"/>
          <xsd:enumeration value="2019.11.25"/>
          <xsd:enumeration value="2019.12.02"/>
          <xsd:enumeration value="2019.12.09"/>
          <xsd:enumeration value="2019.12.16"/>
        </xsd:restriction>
      </xsd:simpleType>
    </xsd:element>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04580c7-3d52-4d4f-b1d9-b7feedb00b1a" elementFormDefault="qualified">
    <xsd:import namespace="http://schemas.microsoft.com/office/2006/documentManagement/types"/>
    <xsd:import namespace="http://schemas.microsoft.com/office/infopath/2007/PartnerControls"/>
    <xsd:element name="SharedWithUsers" ma:index="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0"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xsd:element ref="dc:title" minOccurs="0" maxOccurs="1" ma:index="0" ma:displayName="Staff Reports and Presentations - PW"/>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EACA671-3778-49B5-9617-71C1709C7A1C}">
  <ds:schemaRefs>
    <ds:schemaRef ds:uri="http://schemas.microsoft.com/office/2006/documentManagement/types"/>
    <ds:schemaRef ds:uri="6abb0586-72f4-49a1-a051-333245c95543"/>
    <ds:schemaRef ds:uri="http://schemas.openxmlformats.org/package/2006/metadata/core-properties"/>
    <ds:schemaRef ds:uri="http://purl.org/dc/elements/1.1/"/>
    <ds:schemaRef ds:uri="http://schemas.microsoft.com/office/2006/metadata/properties"/>
    <ds:schemaRef ds:uri="http://purl.org/dc/terms/"/>
    <ds:schemaRef ds:uri="http://schemas.microsoft.com/office/infopath/2007/PartnerControls"/>
    <ds:schemaRef ds:uri="704580c7-3d52-4d4f-b1d9-b7feedb00b1a"/>
    <ds:schemaRef ds:uri="http://www.w3.org/XML/1998/namespace"/>
    <ds:schemaRef ds:uri="http://purl.org/dc/dcmitype/"/>
  </ds:schemaRefs>
</ds:datastoreItem>
</file>

<file path=customXml/itemProps2.xml><?xml version="1.0" encoding="utf-8"?>
<ds:datastoreItem xmlns:ds="http://schemas.openxmlformats.org/officeDocument/2006/customXml" ds:itemID="{BC4E4BE2-35BC-4F6A-90D2-8469CBE7FDD0}">
  <ds:schemaRefs>
    <ds:schemaRef ds:uri="http://schemas.microsoft.com/sharepoint/v3/contenttype/forms"/>
  </ds:schemaRefs>
</ds:datastoreItem>
</file>

<file path=customXml/itemProps3.xml><?xml version="1.0" encoding="utf-8"?>
<ds:datastoreItem xmlns:ds="http://schemas.openxmlformats.org/officeDocument/2006/customXml" ds:itemID="{45F347C3-DD37-4FB3-BE4E-37EC3F2365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bb0586-72f4-49a1-a051-333245c95543"/>
    <ds:schemaRef ds:uri="704580c7-3d52-4d4f-b1d9-b7feedb00b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Council Presentation - solid blue Office 2007</Template>
  <TotalTime>178</TotalTime>
  <Words>408</Words>
  <Application>Microsoft Office PowerPoint</Application>
  <PresentationFormat>On-screen Show (16:9)</PresentationFormat>
  <Paragraphs>41</Paragraphs>
  <Slides>4</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Council Presentation - solid blue Office 2007</vt:lpstr>
      <vt:lpstr>PowerPoint Presentation</vt:lpstr>
      <vt:lpstr>PowerPoint Presentation</vt:lpstr>
      <vt:lpstr>PowerPoint Presentation</vt:lpstr>
      <vt:lpstr>PowerPoint Presentation</vt:lpstr>
    </vt:vector>
  </TitlesOfParts>
  <Company>City of Shoreline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 Pearl</dc:creator>
  <cp:lastModifiedBy>John Norris</cp:lastModifiedBy>
  <cp:revision>23</cp:revision>
  <dcterms:created xsi:type="dcterms:W3CDTF">2017-08-14T14:44:46Z</dcterms:created>
  <dcterms:modified xsi:type="dcterms:W3CDTF">2019-09-23T16:56:16Z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0x010100D943AE454681404BBBD5A9AD55FD0FC0</vt:lpwstr>
  </property>
</Properties>
</file>