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56" r:id="rId3"/>
    <p:sldId id="257" r:id="rId4"/>
    <p:sldId id="259" r:id="rId5"/>
    <p:sldId id="260" r:id="rId6"/>
    <p:sldId id="277" r:id="rId7"/>
    <p:sldId id="261" r:id="rId8"/>
    <p:sldId id="276" r:id="rId9"/>
    <p:sldId id="262" r:id="rId10"/>
    <p:sldId id="275" r:id="rId11"/>
    <p:sldId id="263" r:id="rId12"/>
    <p:sldId id="264" r:id="rId13"/>
    <p:sldId id="268" r:id="rId14"/>
    <p:sldId id="269" r:id="rId15"/>
    <p:sldId id="265" r:id="rId16"/>
    <p:sldId id="266" r:id="rId17"/>
    <p:sldId id="267" r:id="rId18"/>
    <p:sldId id="270" r:id="rId19"/>
    <p:sldId id="271" r:id="rId20"/>
    <p:sldId id="272" r:id="rId21"/>
    <p:sldId id="278" r:id="rId22"/>
  </p:sldIdLst>
  <p:sldSz cx="15544800" cy="10058400"/>
  <p:notesSz cx="7010400" cy="9236075"/>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D9"/>
    <a:srgbClr val="85B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13" autoAdjust="0"/>
  </p:normalViewPr>
  <p:slideViewPr>
    <p:cSldViewPr>
      <p:cViewPr>
        <p:scale>
          <a:sx n="70" d="100"/>
          <a:sy n="70" d="100"/>
        </p:scale>
        <p:origin x="-1296" y="-342"/>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F4A5BE19-D8E3-4597-8176-FF324882576B}" type="datetimeFigureOut">
              <a:rPr lang="en-US" smtClean="0"/>
              <a:t>6/22/2017</a:t>
            </a:fld>
            <a:endParaRPr lang="en-US"/>
          </a:p>
        </p:txBody>
      </p:sp>
      <p:sp>
        <p:nvSpPr>
          <p:cNvPr id="4" name="Slide Image Placeholder 3"/>
          <p:cNvSpPr>
            <a:spLocks noGrp="1" noRot="1" noChangeAspect="1"/>
          </p:cNvSpPr>
          <p:nvPr>
            <p:ph type="sldImg" idx="2"/>
          </p:nvPr>
        </p:nvSpPr>
        <p:spPr>
          <a:xfrm>
            <a:off x="828675" y="692150"/>
            <a:ext cx="53530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DDC9A678-DE6C-417B-B8A5-A58B7D9108C9}" type="slidenum">
              <a:rPr lang="en-US" smtClean="0"/>
              <a:t>‹#›</a:t>
            </a:fld>
            <a:endParaRPr lang="en-US"/>
          </a:p>
        </p:txBody>
      </p:sp>
    </p:spTree>
    <p:extLst>
      <p:ext uri="{BB962C8B-B14F-4D97-AF65-F5344CB8AC3E}">
        <p14:creationId xmlns:p14="http://schemas.microsoft.com/office/powerpoint/2010/main" val="2418540625"/>
      </p:ext>
    </p:extLst>
  </p:cSld>
  <p:clrMap bg1="lt1" tx1="dk1" bg2="lt2" tx2="dk2" accent1="accent1" accent2="accent2" accent3="accent3" accent4="accent4" accent5="accent5" accent6="accent6" hlink="hlink" folHlink="folHlink"/>
  <p:notesStyle>
    <a:lvl1pPr marL="0" algn="l" defTabSz="1463040" rtl="0" eaLnBrk="1" latinLnBrk="0" hangingPunct="1">
      <a:defRPr sz="1900" kern="1200">
        <a:solidFill>
          <a:schemeClr val="tx1"/>
        </a:solidFill>
        <a:latin typeface="+mn-lt"/>
        <a:ea typeface="+mn-ea"/>
        <a:cs typeface="+mn-cs"/>
      </a:defRPr>
    </a:lvl1pPr>
    <a:lvl2pPr marL="731520" algn="l" defTabSz="1463040" rtl="0" eaLnBrk="1" latinLnBrk="0" hangingPunct="1">
      <a:defRPr sz="1900" kern="1200">
        <a:solidFill>
          <a:schemeClr val="tx1"/>
        </a:solidFill>
        <a:latin typeface="+mn-lt"/>
        <a:ea typeface="+mn-ea"/>
        <a:cs typeface="+mn-cs"/>
      </a:defRPr>
    </a:lvl2pPr>
    <a:lvl3pPr marL="1463040" algn="l" defTabSz="1463040" rtl="0" eaLnBrk="1" latinLnBrk="0" hangingPunct="1">
      <a:defRPr sz="1900" kern="1200">
        <a:solidFill>
          <a:schemeClr val="tx1"/>
        </a:solidFill>
        <a:latin typeface="+mn-lt"/>
        <a:ea typeface="+mn-ea"/>
        <a:cs typeface="+mn-cs"/>
      </a:defRPr>
    </a:lvl3pPr>
    <a:lvl4pPr marL="2194560" algn="l" defTabSz="1463040" rtl="0" eaLnBrk="1" latinLnBrk="0" hangingPunct="1">
      <a:defRPr sz="1900" kern="1200">
        <a:solidFill>
          <a:schemeClr val="tx1"/>
        </a:solidFill>
        <a:latin typeface="+mn-lt"/>
        <a:ea typeface="+mn-ea"/>
        <a:cs typeface="+mn-cs"/>
      </a:defRPr>
    </a:lvl4pPr>
    <a:lvl5pPr marL="2926080" algn="l" defTabSz="1463040" rtl="0" eaLnBrk="1" latinLnBrk="0" hangingPunct="1">
      <a:defRPr sz="1900" kern="1200">
        <a:solidFill>
          <a:schemeClr val="tx1"/>
        </a:solidFill>
        <a:latin typeface="+mn-lt"/>
        <a:ea typeface="+mn-ea"/>
        <a:cs typeface="+mn-cs"/>
      </a:defRPr>
    </a:lvl5pPr>
    <a:lvl6pPr marL="3657600" algn="l" defTabSz="1463040" rtl="0" eaLnBrk="1" latinLnBrk="0" hangingPunct="1">
      <a:defRPr sz="1900" kern="1200">
        <a:solidFill>
          <a:schemeClr val="tx1"/>
        </a:solidFill>
        <a:latin typeface="+mn-lt"/>
        <a:ea typeface="+mn-ea"/>
        <a:cs typeface="+mn-cs"/>
      </a:defRPr>
    </a:lvl6pPr>
    <a:lvl7pPr marL="4389120" algn="l" defTabSz="1463040" rtl="0" eaLnBrk="1" latinLnBrk="0" hangingPunct="1">
      <a:defRPr sz="1900" kern="1200">
        <a:solidFill>
          <a:schemeClr val="tx1"/>
        </a:solidFill>
        <a:latin typeface="+mn-lt"/>
        <a:ea typeface="+mn-ea"/>
        <a:cs typeface="+mn-cs"/>
      </a:defRPr>
    </a:lvl7pPr>
    <a:lvl8pPr marL="5120640" algn="l" defTabSz="1463040" rtl="0" eaLnBrk="1" latinLnBrk="0" hangingPunct="1">
      <a:defRPr sz="1900" kern="1200">
        <a:solidFill>
          <a:schemeClr val="tx1"/>
        </a:solidFill>
        <a:latin typeface="+mn-lt"/>
        <a:ea typeface="+mn-ea"/>
        <a:cs typeface="+mn-cs"/>
      </a:defRPr>
    </a:lvl8pPr>
    <a:lvl9pPr marL="5852160" algn="l" defTabSz="1463040"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address some of the safety and mobility benefits first, describing the premise of the project.</a:t>
            </a:r>
            <a:r>
              <a:rPr lang="en-US" baseline="0" dirty="0" smtClean="0"/>
              <a:t> Slides toward the end of the presentation will address some common concerns we’ve heard so far. In addition, there is a lot of information set up around the room for you all to view after this presentation. Many of the diagrams are too detailed to put into this presentation, and staff will be available to answer questions.</a:t>
            </a:r>
          </a:p>
          <a:p>
            <a:endParaRPr lang="en-US" baseline="0" dirty="0" smtClean="0"/>
          </a:p>
          <a:p>
            <a:r>
              <a:rPr lang="en-US" baseline="0" dirty="0" smtClean="0"/>
              <a:t>We’re going to start by watching a short video to provide some context on the broader concept of a 4 lane to 3 lane conversion, sometimes called a road diet. Then I’ll talk more about the specifics along our corridor and how this concept applies to the unique characteristics of Richmond Beach Rd.</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2</a:t>
            </a:fld>
            <a:endParaRPr lang="en-US"/>
          </a:p>
        </p:txBody>
      </p:sp>
    </p:spTree>
    <p:extLst>
      <p:ext uri="{BB962C8B-B14F-4D97-AF65-F5344CB8AC3E}">
        <p14:creationId xmlns:p14="http://schemas.microsoft.com/office/powerpoint/2010/main" val="136333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bicyclist on the corridor – picture from</a:t>
            </a:r>
            <a:r>
              <a:rPr lang="en-US" baseline="0" dirty="0" smtClean="0"/>
              <a:t> Google (</a:t>
            </a:r>
            <a:r>
              <a:rPr lang="en-US" baseline="0" dirty="0" err="1" smtClean="0"/>
              <a:t>alisa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11</a:t>
            </a:fld>
            <a:endParaRPr lang="en-US"/>
          </a:p>
        </p:txBody>
      </p:sp>
    </p:spTree>
    <p:extLst>
      <p:ext uri="{BB962C8B-B14F-4D97-AF65-F5344CB8AC3E}">
        <p14:creationId xmlns:p14="http://schemas.microsoft.com/office/powerpoint/2010/main" val="2893270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Preliminary Intersection diagrams</a:t>
            </a:r>
            <a:r>
              <a:rPr lang="en-US" baseline="0" dirty="0" smtClean="0"/>
              <a:t> are provided in this area – some have more than one option and we want to hear your feedback. The corridor travel time is different from the delay you might experience at intersection. Specific approach delays and queue lengths are provided at the intersection diagrams. 20</a:t>
            </a:r>
            <a:r>
              <a:rPr lang="en-US" baseline="30000" dirty="0" smtClean="0"/>
              <a:t>th</a:t>
            </a:r>
            <a:r>
              <a:rPr lang="en-US" baseline="0" dirty="0" smtClean="0"/>
              <a:t> video?</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12</a:t>
            </a:fld>
            <a:endParaRPr lang="en-US"/>
          </a:p>
        </p:txBody>
      </p:sp>
    </p:spTree>
    <p:extLst>
      <p:ext uri="{BB962C8B-B14F-4D97-AF65-F5344CB8AC3E}">
        <p14:creationId xmlns:p14="http://schemas.microsoft.com/office/powerpoint/2010/main" val="48899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to Seattle</a:t>
            </a:r>
            <a:r>
              <a:rPr lang="en-US" baseline="0" dirty="0" smtClean="0"/>
              <a:t> standards – Shoreline accepts less delay than Seattle</a:t>
            </a:r>
          </a:p>
          <a:p>
            <a:r>
              <a:rPr kumimoji="0" lang="en-US" sz="2000" b="0" i="0" u="none" strike="noStrike" kern="0" cap="none" spc="0" normalizeH="0" baseline="0" noProof="0" dirty="0" smtClean="0">
                <a:ln>
                  <a:noFill/>
                </a:ln>
                <a:solidFill>
                  <a:prstClr val="black"/>
                </a:solidFill>
                <a:effectLst/>
                <a:uLnTx/>
                <a:uFillTx/>
              </a:rPr>
              <a:t>(Average</a:t>
            </a:r>
            <a:r>
              <a:rPr kumimoji="0" lang="en-US" sz="2000" b="0" i="0" u="none" strike="noStrike" kern="0" cap="none" spc="0" normalizeH="0" noProof="0" dirty="0" smtClean="0">
                <a:ln>
                  <a:noFill/>
                </a:ln>
                <a:solidFill>
                  <a:prstClr val="black"/>
                </a:solidFill>
                <a:effectLst/>
                <a:uLnTx/>
                <a:uFillTx/>
              </a:rPr>
              <a:t> </a:t>
            </a:r>
            <a:r>
              <a:rPr kumimoji="0" lang="en-US" sz="2000" b="0" i="0" u="none" strike="noStrike" kern="0" cap="none" spc="0" normalizeH="0" baseline="0" noProof="0" dirty="0" smtClean="0">
                <a:ln>
                  <a:noFill/>
                </a:ln>
                <a:solidFill>
                  <a:prstClr val="black"/>
                </a:solidFill>
                <a:effectLst/>
                <a:uLnTx/>
                <a:uFillTx/>
              </a:rPr>
              <a:t>35-55 second</a:t>
            </a:r>
            <a:r>
              <a:rPr kumimoji="0" lang="en-US" sz="2000" b="0" i="0" u="none" strike="noStrike" kern="0" cap="none" spc="0" normalizeH="0" noProof="0" dirty="0" smtClean="0">
                <a:ln>
                  <a:noFill/>
                </a:ln>
                <a:solidFill>
                  <a:prstClr val="black"/>
                </a:solidFill>
                <a:effectLst/>
                <a:uLnTx/>
                <a:uFillTx/>
              </a:rPr>
              <a:t> delay per vehicle)</a:t>
            </a:r>
            <a:r>
              <a:rPr kumimoji="0" lang="en-US" sz="2000" b="0" i="0" u="none" strike="noStrike" kern="0" cap="none" spc="0" normalizeH="0" baseline="0" noProof="0" dirty="0" smtClean="0">
                <a:ln>
                  <a:noFill/>
                </a:ln>
                <a:solidFill>
                  <a:prstClr val="black"/>
                </a:solidFill>
                <a:effectLst/>
                <a:uLnTx/>
                <a:uFillTx/>
              </a:rPr>
              <a:t> </a:t>
            </a:r>
          </a:p>
          <a:p>
            <a:r>
              <a:rPr kumimoji="0" lang="en-US" sz="2000" b="0" i="0" u="none" strike="noStrike" kern="0" cap="none" spc="0" normalizeH="0" baseline="0" noProof="0" dirty="0" smtClean="0">
                <a:ln>
                  <a:noFill/>
                </a:ln>
                <a:solidFill>
                  <a:prstClr val="black"/>
                </a:solidFill>
                <a:effectLst/>
                <a:uLnTx/>
                <a:uFillTx/>
              </a:rPr>
              <a:t>LOS A  is not what you should strive for – this means roadway is underutilized/overbuilt.</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13</a:t>
            </a:fld>
            <a:endParaRPr lang="en-US"/>
          </a:p>
        </p:txBody>
      </p:sp>
    </p:spTree>
    <p:extLst>
      <p:ext uri="{BB962C8B-B14F-4D97-AF65-F5344CB8AC3E}">
        <p14:creationId xmlns:p14="http://schemas.microsoft.com/office/powerpoint/2010/main" val="305663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you may be aware of the proposed </a:t>
            </a:r>
            <a:r>
              <a:rPr lang="en-US" dirty="0" err="1" smtClean="0"/>
              <a:t>devlopment</a:t>
            </a:r>
            <a:r>
              <a:rPr lang="en-US" baseline="0" dirty="0" smtClean="0"/>
              <a:t> of the PT wells site, at the end of Richmond Beach </a:t>
            </a:r>
            <a:r>
              <a:rPr lang="en-US" baseline="0" dirty="0" err="1" smtClean="0"/>
              <a:t>Dr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14</a:t>
            </a:fld>
            <a:endParaRPr lang="en-US"/>
          </a:p>
        </p:txBody>
      </p:sp>
    </p:spTree>
    <p:extLst>
      <p:ext uri="{BB962C8B-B14F-4D97-AF65-F5344CB8AC3E}">
        <p14:creationId xmlns:p14="http://schemas.microsoft.com/office/powerpoint/2010/main" val="3605772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en-US" sz="2000" dirty="0" smtClean="0">
                <a:solidFill>
                  <a:schemeClr val="bg2">
                    <a:lumMod val="75000"/>
                  </a:schemeClr>
                </a:solidFill>
              </a:rPr>
              <a:t>Will work with King County Metro to identify potential bus stop removals and/or relocations.</a:t>
            </a:r>
            <a:r>
              <a:rPr lang="en-US" sz="2000" b="1" dirty="0" smtClean="0">
                <a:solidFill>
                  <a:schemeClr val="bg2">
                    <a:lumMod val="75000"/>
                  </a:schemeClr>
                </a:solidFill>
              </a:rPr>
              <a:t> It is not illegal to go around a stopped bus.</a:t>
            </a:r>
            <a:endParaRPr lang="en-US" sz="2000" dirty="0" smtClean="0"/>
          </a:p>
          <a:p>
            <a:pPr marL="0" marR="0" indent="0" algn="l" defTabSz="1463040" rtl="0" eaLnBrk="1" fontAlgn="auto" latinLnBrk="0" hangingPunct="1">
              <a:lnSpc>
                <a:spcPct val="100000"/>
              </a:lnSpc>
              <a:spcBef>
                <a:spcPts val="0"/>
              </a:spcBef>
              <a:spcAft>
                <a:spcPts val="0"/>
              </a:spcAft>
              <a:buClrTx/>
              <a:buSzTx/>
              <a:buFontTx/>
              <a:buNone/>
              <a:tabLst/>
              <a:defRPr/>
            </a:pPr>
            <a:endParaRPr lang="en-US" sz="2000" dirty="0" smtClean="0">
              <a:solidFill>
                <a:schemeClr val="bg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15</a:t>
            </a:fld>
            <a:endParaRPr lang="en-US"/>
          </a:p>
        </p:txBody>
      </p:sp>
    </p:spTree>
    <p:extLst>
      <p:ext uri="{BB962C8B-B14F-4D97-AF65-F5344CB8AC3E}">
        <p14:creationId xmlns:p14="http://schemas.microsoft.com/office/powerpoint/2010/main" val="3605772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4</a:t>
            </a:r>
            <a:r>
              <a:rPr lang="en-US" baseline="0" dirty="0" smtClean="0"/>
              <a:t> lane to 3 lane conversion has been implemented on many streets with hills as well. The nearby case study we brought along, 75</a:t>
            </a:r>
            <a:r>
              <a:rPr lang="en-US" baseline="30000" dirty="0" smtClean="0"/>
              <a:t>th</a:t>
            </a:r>
            <a:r>
              <a:rPr lang="en-US" baseline="0" dirty="0" smtClean="0"/>
              <a:t> AVE NE in Seattle, provides a comprehensive before and after study with a 10 block segment occurring on a hill.</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16</a:t>
            </a:fld>
            <a:endParaRPr lang="en-US"/>
          </a:p>
        </p:txBody>
      </p:sp>
    </p:spTree>
    <p:extLst>
      <p:ext uri="{BB962C8B-B14F-4D97-AF65-F5344CB8AC3E}">
        <p14:creationId xmlns:p14="http://schemas.microsoft.com/office/powerpoint/2010/main" val="3605772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2 lane similarities – Greenwood Ave N</a:t>
            </a:r>
            <a:r>
              <a:rPr lang="en-US" baseline="0" dirty="0" smtClean="0"/>
              <a:t> for example, similar volumes to west of 8</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17</a:t>
            </a:fld>
            <a:endParaRPr lang="en-US"/>
          </a:p>
        </p:txBody>
      </p:sp>
    </p:spTree>
    <p:extLst>
      <p:ext uri="{BB962C8B-B14F-4D97-AF65-F5344CB8AC3E}">
        <p14:creationId xmlns:p14="http://schemas.microsoft.com/office/powerpoint/2010/main" val="3605772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to</a:t>
            </a:r>
            <a:r>
              <a:rPr lang="en-US" baseline="0" dirty="0" smtClean="0"/>
              <a:t> areas in the room where stations are related to seeking feedback)</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19</a:t>
            </a:fld>
            <a:endParaRPr lang="en-US"/>
          </a:p>
        </p:txBody>
      </p:sp>
    </p:spTree>
    <p:extLst>
      <p:ext uri="{BB962C8B-B14F-4D97-AF65-F5344CB8AC3E}">
        <p14:creationId xmlns:p14="http://schemas.microsoft.com/office/powerpoint/2010/main" val="1797535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to</a:t>
            </a:r>
            <a:r>
              <a:rPr lang="en-US" baseline="0" dirty="0" smtClean="0"/>
              <a:t> areas in the room where stations are related to seeking feedback)</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21</a:t>
            </a:fld>
            <a:endParaRPr lang="en-US"/>
          </a:p>
        </p:txBody>
      </p:sp>
    </p:spTree>
    <p:extLst>
      <p:ext uri="{BB962C8B-B14F-4D97-AF65-F5344CB8AC3E}">
        <p14:creationId xmlns:p14="http://schemas.microsoft.com/office/powerpoint/2010/main" val="179753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3</a:t>
            </a:fld>
            <a:endParaRPr lang="en-US"/>
          </a:p>
        </p:txBody>
      </p:sp>
    </p:spTree>
    <p:extLst>
      <p:ext uri="{BB962C8B-B14F-4D97-AF65-F5344CB8AC3E}">
        <p14:creationId xmlns:p14="http://schemas.microsoft.com/office/powerpoint/2010/main" val="183907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lang="en-US" sz="2000" dirty="0" smtClean="0">
                <a:solidFill>
                  <a:schemeClr val="bg2"/>
                </a:solidFill>
              </a:rPr>
              <a:t>This concept was developed</a:t>
            </a:r>
            <a:r>
              <a:rPr lang="en-US" sz="2000" baseline="0" dirty="0" smtClean="0">
                <a:solidFill>
                  <a:schemeClr val="bg2"/>
                </a:solidFill>
              </a:rPr>
              <a:t> in consideration of where we are today, with collisions, and increasing interest in </a:t>
            </a:r>
            <a:r>
              <a:rPr lang="en-US" sz="2000" baseline="0" dirty="0" err="1" smtClean="0">
                <a:solidFill>
                  <a:schemeClr val="bg2"/>
                </a:solidFill>
              </a:rPr>
              <a:t>nonmotorized</a:t>
            </a:r>
            <a:r>
              <a:rPr lang="en-US" sz="2000" baseline="0" dirty="0" smtClean="0">
                <a:solidFill>
                  <a:schemeClr val="bg2"/>
                </a:solidFill>
              </a:rPr>
              <a:t> safety. We are not bound by the past or the looming future.</a:t>
            </a:r>
            <a:endParaRPr lang="en-US" sz="2000" dirty="0" smtClean="0">
              <a:solidFill>
                <a:schemeClr val="bg2"/>
              </a:solidFill>
            </a:endParaRPr>
          </a:p>
          <a:p>
            <a:pPr marL="0" marR="0" lvl="0" indent="0" algn="l" defTabSz="1463040" rtl="0" eaLnBrk="1" fontAlgn="auto" latinLnBrk="0" hangingPunct="1">
              <a:lnSpc>
                <a:spcPct val="100000"/>
              </a:lnSpc>
              <a:spcBef>
                <a:spcPts val="0"/>
              </a:spcBef>
              <a:spcAft>
                <a:spcPts val="0"/>
              </a:spcAft>
              <a:buClrTx/>
              <a:buSzTx/>
              <a:buFontTx/>
              <a:buNone/>
              <a:tabLst/>
              <a:defRPr/>
            </a:pPr>
            <a:endParaRPr lang="en-US" sz="2000" dirty="0" smtClean="0">
              <a:solidFill>
                <a:schemeClr val="bg2"/>
              </a:solidFill>
            </a:endParaRPr>
          </a:p>
          <a:p>
            <a:pPr marL="0" marR="0" lvl="0" indent="0" algn="l" defTabSz="1463040" rtl="0" eaLnBrk="1" fontAlgn="auto" latinLnBrk="0" hangingPunct="1">
              <a:lnSpc>
                <a:spcPct val="100000"/>
              </a:lnSpc>
              <a:spcBef>
                <a:spcPts val="0"/>
              </a:spcBef>
              <a:spcAft>
                <a:spcPts val="0"/>
              </a:spcAft>
              <a:buClrTx/>
              <a:buSzTx/>
              <a:buFontTx/>
              <a:buNone/>
              <a:tabLst/>
              <a:defRPr/>
            </a:pPr>
            <a:r>
              <a:rPr lang="en-US" sz="2000" dirty="0" smtClean="0">
                <a:solidFill>
                  <a:schemeClr val="bg2"/>
                </a:solidFill>
              </a:rPr>
              <a:t>Despite improvements which decreased collision, intersection of 3</a:t>
            </a:r>
            <a:r>
              <a:rPr lang="en-US" sz="2000" baseline="30000" dirty="0" smtClean="0">
                <a:solidFill>
                  <a:schemeClr val="bg2"/>
                </a:solidFill>
              </a:rPr>
              <a:t>rd</a:t>
            </a:r>
            <a:r>
              <a:rPr lang="en-US" sz="2000" dirty="0" smtClean="0">
                <a:solidFill>
                  <a:schemeClr val="bg2"/>
                </a:solidFill>
              </a:rPr>
              <a:t> still highest rate of collision in the City. </a:t>
            </a:r>
          </a:p>
          <a:p>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4</a:t>
            </a:fld>
            <a:endParaRPr lang="en-US"/>
          </a:p>
        </p:txBody>
      </p:sp>
    </p:spTree>
    <p:extLst>
      <p:ext uri="{BB962C8B-B14F-4D97-AF65-F5344CB8AC3E}">
        <p14:creationId xmlns:p14="http://schemas.microsoft.com/office/powerpoint/2010/main" val="127123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900" kern="1200" dirty="0" smtClean="0">
                <a:solidFill>
                  <a:schemeClr val="tx1"/>
                </a:solidFill>
                <a:effectLst/>
                <a:latin typeface="+mn-lt"/>
                <a:ea typeface="+mn-ea"/>
                <a:cs typeface="+mn-cs"/>
              </a:rPr>
              <a:t>High  volume of </a:t>
            </a:r>
            <a:r>
              <a:rPr lang="en-US" sz="1900" u="sng" kern="1200" dirty="0" smtClean="0">
                <a:solidFill>
                  <a:schemeClr val="tx1"/>
                </a:solidFill>
                <a:effectLst/>
                <a:latin typeface="+mn-lt"/>
                <a:ea typeface="+mn-ea"/>
                <a:cs typeface="+mn-cs"/>
              </a:rPr>
              <a:t>non-injury collisions</a:t>
            </a:r>
            <a:r>
              <a:rPr lang="en-US" sz="1900" kern="1200" dirty="0" smtClean="0">
                <a:solidFill>
                  <a:schemeClr val="tx1"/>
                </a:solidFill>
                <a:effectLst/>
                <a:latin typeface="+mn-lt"/>
                <a:ea typeface="+mn-ea"/>
                <a:cs typeface="+mn-cs"/>
              </a:rPr>
              <a:t>; many as a result of the friction caused by turning movements which would benefit from having a center turn lane. The intersections and street segment between 3</a:t>
            </a:r>
            <a:r>
              <a:rPr lang="en-US" sz="1900" kern="1200" baseline="30000" dirty="0" smtClean="0">
                <a:solidFill>
                  <a:schemeClr val="tx1"/>
                </a:solidFill>
                <a:effectLst/>
                <a:latin typeface="+mn-lt"/>
                <a:ea typeface="+mn-ea"/>
                <a:cs typeface="+mn-cs"/>
              </a:rPr>
              <a:t>rd</a:t>
            </a:r>
            <a:r>
              <a:rPr lang="en-US" sz="1900" kern="1200" dirty="0" smtClean="0">
                <a:solidFill>
                  <a:schemeClr val="tx1"/>
                </a:solidFill>
                <a:effectLst/>
                <a:latin typeface="+mn-lt"/>
                <a:ea typeface="+mn-ea"/>
                <a:cs typeface="+mn-cs"/>
              </a:rPr>
              <a:t> Ave NW and 8</a:t>
            </a:r>
            <a:r>
              <a:rPr lang="en-US" sz="1900" kern="1200" baseline="30000" dirty="0" smtClean="0">
                <a:solidFill>
                  <a:schemeClr val="tx1"/>
                </a:solidFill>
                <a:effectLst/>
                <a:latin typeface="+mn-lt"/>
                <a:ea typeface="+mn-ea"/>
                <a:cs typeface="+mn-cs"/>
              </a:rPr>
              <a:t>th</a:t>
            </a:r>
            <a:r>
              <a:rPr lang="en-US" sz="1900" kern="1200" dirty="0" smtClean="0">
                <a:solidFill>
                  <a:schemeClr val="tx1"/>
                </a:solidFill>
                <a:effectLst/>
                <a:latin typeface="+mn-lt"/>
                <a:ea typeface="+mn-ea"/>
                <a:cs typeface="+mn-cs"/>
              </a:rPr>
              <a:t> Ave NW experienced 30 collisions  over just a 3 year period.</a:t>
            </a:r>
          </a:p>
          <a:p>
            <a:pPr lvl="0"/>
            <a:r>
              <a:rPr lang="en-US" sz="1900" kern="1200" dirty="0" smtClean="0">
                <a:solidFill>
                  <a:schemeClr val="tx1"/>
                </a:solidFill>
                <a:effectLst/>
                <a:latin typeface="+mn-lt"/>
                <a:ea typeface="+mn-ea"/>
                <a:cs typeface="+mn-cs"/>
              </a:rPr>
              <a:t>There is </a:t>
            </a:r>
            <a:r>
              <a:rPr lang="en-US" sz="1900" u="sng" kern="1200" dirty="0" smtClean="0">
                <a:solidFill>
                  <a:schemeClr val="tx1"/>
                </a:solidFill>
                <a:effectLst/>
                <a:latin typeface="+mn-lt"/>
                <a:ea typeface="+mn-ea"/>
                <a:cs typeface="+mn-cs"/>
              </a:rPr>
              <a:t>significant speeding</a:t>
            </a:r>
            <a:r>
              <a:rPr lang="en-US" sz="1900" kern="1200" dirty="0" smtClean="0">
                <a:solidFill>
                  <a:schemeClr val="tx1"/>
                </a:solidFill>
                <a:effectLst/>
                <a:latin typeface="+mn-lt"/>
                <a:ea typeface="+mn-ea"/>
                <a:cs typeface="+mn-cs"/>
              </a:rPr>
              <a:t> in the corridor which increases the risk of collision frequency and severity. </a:t>
            </a:r>
            <a:r>
              <a:rPr lang="en-US" sz="1900" b="1" kern="1200" dirty="0" smtClean="0">
                <a:solidFill>
                  <a:srgbClr val="FFFF00"/>
                </a:solidFill>
                <a:effectLst/>
                <a:latin typeface="+mn-lt"/>
                <a:ea typeface="+mn-ea"/>
                <a:cs typeface="+mn-cs"/>
              </a:rPr>
              <a:t>Traffic data shows that 68% of drivers traveling west of 8</a:t>
            </a:r>
            <a:r>
              <a:rPr lang="en-US" sz="1900" b="1" kern="1200" baseline="30000" dirty="0" smtClean="0">
                <a:solidFill>
                  <a:srgbClr val="FFFF00"/>
                </a:solidFill>
                <a:effectLst/>
                <a:latin typeface="+mn-lt"/>
                <a:ea typeface="+mn-ea"/>
                <a:cs typeface="+mn-cs"/>
              </a:rPr>
              <a:t>th</a:t>
            </a:r>
            <a:r>
              <a:rPr lang="en-US" sz="1900" b="1" kern="1200" dirty="0" smtClean="0">
                <a:solidFill>
                  <a:srgbClr val="FFFF00"/>
                </a:solidFill>
                <a:effectLst/>
                <a:latin typeface="+mn-lt"/>
                <a:ea typeface="+mn-ea"/>
                <a:cs typeface="+mn-cs"/>
              </a:rPr>
              <a:t> Ave NW are exceeding 35 mph.</a:t>
            </a:r>
            <a:endParaRPr lang="en-US" b="1" dirty="0">
              <a:solidFill>
                <a:srgbClr val="FFFF00"/>
              </a:solidFill>
            </a:endParaRPr>
          </a:p>
        </p:txBody>
      </p:sp>
      <p:sp>
        <p:nvSpPr>
          <p:cNvPr id="4" name="Slide Number Placeholder 3"/>
          <p:cNvSpPr>
            <a:spLocks noGrp="1"/>
          </p:cNvSpPr>
          <p:nvPr>
            <p:ph type="sldNum" sz="quarter" idx="10"/>
          </p:nvPr>
        </p:nvSpPr>
        <p:spPr/>
        <p:txBody>
          <a:bodyPr/>
          <a:lstStyle/>
          <a:p>
            <a:fld id="{DDC9A678-DE6C-417B-B8A5-A58B7D9108C9}" type="slidenum">
              <a:rPr lang="en-US" smtClean="0"/>
              <a:t>5</a:t>
            </a:fld>
            <a:endParaRPr lang="en-US"/>
          </a:p>
        </p:txBody>
      </p:sp>
    </p:spTree>
    <p:extLst>
      <p:ext uri="{BB962C8B-B14F-4D97-AF65-F5344CB8AC3E}">
        <p14:creationId xmlns:p14="http://schemas.microsoft.com/office/powerpoint/2010/main" val="168991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900" kern="1200" dirty="0" smtClean="0">
                <a:solidFill>
                  <a:schemeClr val="tx1"/>
                </a:solidFill>
                <a:effectLst/>
                <a:latin typeface="+mn-lt"/>
                <a:ea typeface="+mn-ea"/>
                <a:cs typeface="+mn-cs"/>
              </a:rPr>
              <a:t>High  volume of </a:t>
            </a:r>
            <a:r>
              <a:rPr lang="en-US" sz="1900" u="sng" kern="1200" dirty="0" smtClean="0">
                <a:solidFill>
                  <a:schemeClr val="tx1"/>
                </a:solidFill>
                <a:effectLst/>
                <a:latin typeface="+mn-lt"/>
                <a:ea typeface="+mn-ea"/>
                <a:cs typeface="+mn-cs"/>
              </a:rPr>
              <a:t>non-injury collisions</a:t>
            </a:r>
            <a:r>
              <a:rPr lang="en-US" sz="1900" kern="1200" dirty="0" smtClean="0">
                <a:solidFill>
                  <a:schemeClr val="tx1"/>
                </a:solidFill>
                <a:effectLst/>
                <a:latin typeface="+mn-lt"/>
                <a:ea typeface="+mn-ea"/>
                <a:cs typeface="+mn-cs"/>
              </a:rPr>
              <a:t>; many as a result of the friction caused by turning movements which would benefit from having a center turn lane. The intersections and street segment between 3</a:t>
            </a:r>
            <a:r>
              <a:rPr lang="en-US" sz="1900" kern="1200" baseline="30000" dirty="0" smtClean="0">
                <a:solidFill>
                  <a:schemeClr val="tx1"/>
                </a:solidFill>
                <a:effectLst/>
                <a:latin typeface="+mn-lt"/>
                <a:ea typeface="+mn-ea"/>
                <a:cs typeface="+mn-cs"/>
              </a:rPr>
              <a:t>rd</a:t>
            </a:r>
            <a:r>
              <a:rPr lang="en-US" sz="1900" kern="1200" dirty="0" smtClean="0">
                <a:solidFill>
                  <a:schemeClr val="tx1"/>
                </a:solidFill>
                <a:effectLst/>
                <a:latin typeface="+mn-lt"/>
                <a:ea typeface="+mn-ea"/>
                <a:cs typeface="+mn-cs"/>
              </a:rPr>
              <a:t> Ave NW and 8</a:t>
            </a:r>
            <a:r>
              <a:rPr lang="en-US" sz="1900" kern="1200" baseline="30000" dirty="0" smtClean="0">
                <a:solidFill>
                  <a:schemeClr val="tx1"/>
                </a:solidFill>
                <a:effectLst/>
                <a:latin typeface="+mn-lt"/>
                <a:ea typeface="+mn-ea"/>
                <a:cs typeface="+mn-cs"/>
              </a:rPr>
              <a:t>th</a:t>
            </a:r>
            <a:r>
              <a:rPr lang="en-US" sz="1900" kern="1200" dirty="0" smtClean="0">
                <a:solidFill>
                  <a:schemeClr val="tx1"/>
                </a:solidFill>
                <a:effectLst/>
                <a:latin typeface="+mn-lt"/>
                <a:ea typeface="+mn-ea"/>
                <a:cs typeface="+mn-cs"/>
              </a:rPr>
              <a:t> Ave NW experienced 30 collisions  over just a 3 year period.</a:t>
            </a:r>
          </a:p>
          <a:p>
            <a:pPr lvl="0"/>
            <a:r>
              <a:rPr lang="en-US" sz="1900" kern="1200" dirty="0" smtClean="0">
                <a:solidFill>
                  <a:schemeClr val="tx1"/>
                </a:solidFill>
                <a:effectLst/>
                <a:latin typeface="+mn-lt"/>
                <a:ea typeface="+mn-ea"/>
                <a:cs typeface="+mn-cs"/>
              </a:rPr>
              <a:t>There is </a:t>
            </a:r>
            <a:r>
              <a:rPr lang="en-US" sz="1900" u="sng" kern="1200" dirty="0" smtClean="0">
                <a:solidFill>
                  <a:schemeClr val="tx1"/>
                </a:solidFill>
                <a:effectLst/>
                <a:latin typeface="+mn-lt"/>
                <a:ea typeface="+mn-ea"/>
                <a:cs typeface="+mn-cs"/>
              </a:rPr>
              <a:t>significant speeding</a:t>
            </a:r>
            <a:r>
              <a:rPr lang="en-US" sz="1900" kern="1200" dirty="0" smtClean="0">
                <a:solidFill>
                  <a:schemeClr val="tx1"/>
                </a:solidFill>
                <a:effectLst/>
                <a:latin typeface="+mn-lt"/>
                <a:ea typeface="+mn-ea"/>
                <a:cs typeface="+mn-cs"/>
              </a:rPr>
              <a:t> in the corridor which increases the risk of collision frequency and severity. </a:t>
            </a:r>
            <a:r>
              <a:rPr lang="en-US" sz="1900" b="1" kern="1200" dirty="0" smtClean="0">
                <a:solidFill>
                  <a:srgbClr val="FFFF00"/>
                </a:solidFill>
                <a:effectLst/>
                <a:latin typeface="+mn-lt"/>
                <a:ea typeface="+mn-ea"/>
                <a:cs typeface="+mn-cs"/>
              </a:rPr>
              <a:t>Traffic data shows that 68% of drivers traveling west of 8</a:t>
            </a:r>
            <a:r>
              <a:rPr lang="en-US" sz="1900" b="1" kern="1200" baseline="30000" dirty="0" smtClean="0">
                <a:solidFill>
                  <a:srgbClr val="FFFF00"/>
                </a:solidFill>
                <a:effectLst/>
                <a:latin typeface="+mn-lt"/>
                <a:ea typeface="+mn-ea"/>
                <a:cs typeface="+mn-cs"/>
              </a:rPr>
              <a:t>th</a:t>
            </a:r>
            <a:r>
              <a:rPr lang="en-US" sz="1900" b="1" kern="1200" dirty="0" smtClean="0">
                <a:solidFill>
                  <a:srgbClr val="FFFF00"/>
                </a:solidFill>
                <a:effectLst/>
                <a:latin typeface="+mn-lt"/>
                <a:ea typeface="+mn-ea"/>
                <a:cs typeface="+mn-cs"/>
              </a:rPr>
              <a:t> Ave NW are exceeding 35 mph.</a:t>
            </a:r>
            <a:endParaRPr lang="en-US" b="1" dirty="0">
              <a:solidFill>
                <a:srgbClr val="FFFF00"/>
              </a:solidFill>
            </a:endParaRPr>
          </a:p>
        </p:txBody>
      </p:sp>
      <p:sp>
        <p:nvSpPr>
          <p:cNvPr id="4" name="Slide Number Placeholder 3"/>
          <p:cNvSpPr>
            <a:spLocks noGrp="1"/>
          </p:cNvSpPr>
          <p:nvPr>
            <p:ph type="sldNum" sz="quarter" idx="10"/>
          </p:nvPr>
        </p:nvSpPr>
        <p:spPr/>
        <p:txBody>
          <a:bodyPr/>
          <a:lstStyle/>
          <a:p>
            <a:fld id="{DDC9A678-DE6C-417B-B8A5-A58B7D9108C9}" type="slidenum">
              <a:rPr lang="en-US" smtClean="0"/>
              <a:t>6</a:t>
            </a:fld>
            <a:endParaRPr lang="en-US"/>
          </a:p>
        </p:txBody>
      </p:sp>
    </p:spTree>
    <p:extLst>
      <p:ext uri="{BB962C8B-B14F-4D97-AF65-F5344CB8AC3E}">
        <p14:creationId xmlns:p14="http://schemas.microsoft.com/office/powerpoint/2010/main" val="168991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Proven collision</a:t>
            </a:r>
            <a:r>
              <a:rPr lang="en-US" baseline="0" dirty="0" smtClean="0"/>
              <a:t> countermeasure. </a:t>
            </a:r>
            <a:r>
              <a:rPr lang="en-US" dirty="0" smtClean="0"/>
              <a:t>Area</a:t>
            </a:r>
            <a:r>
              <a:rPr lang="en-US" baseline="0" dirty="0" smtClean="0"/>
              <a:t> in the room with other regional examples and case studies. </a:t>
            </a:r>
          </a:p>
          <a:p>
            <a:r>
              <a:rPr lang="en-US" baseline="0" dirty="0" smtClean="0"/>
              <a:t>Many roadways that function quite well with 3 lanes, and in a more safe manner. Video of turning at driveway?</a:t>
            </a:r>
          </a:p>
          <a:p>
            <a:pPr marL="0" marR="0" lvl="0" indent="0" algn="l" defTabSz="1463040" rtl="0" eaLnBrk="1" fontAlgn="auto" latinLnBrk="0" hangingPunct="1">
              <a:lnSpc>
                <a:spcPct val="100000"/>
              </a:lnSpc>
              <a:spcBef>
                <a:spcPts val="0"/>
              </a:spcBef>
              <a:spcAft>
                <a:spcPts val="0"/>
              </a:spcAft>
              <a:buClrTx/>
              <a:buSzTx/>
              <a:buFontTx/>
              <a:buNone/>
              <a:tabLst/>
              <a:defRPr/>
            </a:pPr>
            <a:r>
              <a:rPr lang="en-US" dirty="0" smtClean="0">
                <a:solidFill>
                  <a:schemeClr val="bg2">
                    <a:lumMod val="75000"/>
                  </a:schemeClr>
                </a:solidFill>
              </a:rPr>
              <a:t>Prudent driver sets speed.</a:t>
            </a:r>
          </a:p>
          <a:p>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7</a:t>
            </a:fld>
            <a:endParaRPr lang="en-US"/>
          </a:p>
        </p:txBody>
      </p:sp>
    </p:spTree>
    <p:extLst>
      <p:ext uri="{BB962C8B-B14F-4D97-AF65-F5344CB8AC3E}">
        <p14:creationId xmlns:p14="http://schemas.microsoft.com/office/powerpoint/2010/main" val="172998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Proven collision</a:t>
            </a:r>
            <a:r>
              <a:rPr lang="en-US" sz="1200" baseline="0" dirty="0" smtClean="0"/>
              <a:t> countermeasure. </a:t>
            </a:r>
            <a:r>
              <a:rPr lang="en-US" sz="1200" dirty="0" smtClean="0"/>
              <a:t>Area</a:t>
            </a:r>
            <a:r>
              <a:rPr lang="en-US" sz="1200" baseline="0" dirty="0" smtClean="0"/>
              <a:t> in the room with other regional examples and case studies. </a:t>
            </a:r>
          </a:p>
          <a:p>
            <a:r>
              <a:rPr lang="en-US" sz="1200" baseline="0" dirty="0" smtClean="0"/>
              <a:t>Many roadways that function quite well with 3 lanes, and in a more safe manner. Video of turning at driveway?</a:t>
            </a:r>
          </a:p>
          <a:p>
            <a:pPr marL="0" marR="0" lvl="0" indent="0" algn="l" defTabSz="1463040" rtl="0" eaLnBrk="1" fontAlgn="auto" latinLnBrk="0" hangingPunct="1">
              <a:lnSpc>
                <a:spcPct val="100000"/>
              </a:lnSpc>
              <a:spcBef>
                <a:spcPts val="0"/>
              </a:spcBef>
              <a:spcAft>
                <a:spcPts val="0"/>
              </a:spcAft>
              <a:buClrTx/>
              <a:buSzTx/>
              <a:buFontTx/>
              <a:buNone/>
              <a:tabLst/>
              <a:defRPr/>
            </a:pPr>
            <a:r>
              <a:rPr lang="en-US" sz="1200" dirty="0" smtClean="0">
                <a:solidFill>
                  <a:schemeClr val="bg2">
                    <a:lumMod val="75000"/>
                  </a:schemeClr>
                </a:solidFill>
              </a:rPr>
              <a:t>Prudent driver sets speed.</a:t>
            </a:r>
          </a:p>
          <a:p>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8</a:t>
            </a:fld>
            <a:endParaRPr lang="en-US"/>
          </a:p>
        </p:txBody>
      </p:sp>
    </p:spTree>
    <p:extLst>
      <p:ext uri="{BB962C8B-B14F-4D97-AF65-F5344CB8AC3E}">
        <p14:creationId xmlns:p14="http://schemas.microsoft.com/office/powerpoint/2010/main" val="172998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Pedestrian crossing video</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9</a:t>
            </a:fld>
            <a:endParaRPr lang="en-US"/>
          </a:p>
        </p:txBody>
      </p:sp>
    </p:spTree>
    <p:extLst>
      <p:ext uri="{BB962C8B-B14F-4D97-AF65-F5344CB8AC3E}">
        <p14:creationId xmlns:p14="http://schemas.microsoft.com/office/powerpoint/2010/main" val="365440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Pedestrian crossing video</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DDC9A678-DE6C-417B-B8A5-A58B7D9108C9}" type="slidenum">
              <a:rPr lang="en-US" smtClean="0"/>
              <a:t>10</a:t>
            </a:fld>
            <a:endParaRPr lang="en-US"/>
          </a:p>
        </p:txBody>
      </p:sp>
    </p:spTree>
    <p:extLst>
      <p:ext uri="{BB962C8B-B14F-4D97-AF65-F5344CB8AC3E}">
        <p14:creationId xmlns:p14="http://schemas.microsoft.com/office/powerpoint/2010/main" val="365440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3124624"/>
            <a:ext cx="1321308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E8B483-C53D-44D7-95CF-8CC910372999}"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305034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8B483-C53D-44D7-95CF-8CC910372999}"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378120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158427" y="591397"/>
            <a:ext cx="5945345"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22387" y="591397"/>
            <a:ext cx="17576960"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8B483-C53D-44D7-95CF-8CC910372999}"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398925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8B483-C53D-44D7-95CF-8CC910372999}"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408195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6463454"/>
            <a:ext cx="13213080" cy="199771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2" y="4263180"/>
            <a:ext cx="13213080" cy="220027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8B483-C53D-44D7-95CF-8CC910372999}"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155276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22388" y="3441277"/>
            <a:ext cx="11761153" cy="973709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342621" y="3441277"/>
            <a:ext cx="11761153" cy="973709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E8B483-C53D-44D7-95CF-8CC910372999}"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393521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8"/>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3" y="2251499"/>
            <a:ext cx="6871018" cy="938318"/>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7896543" y="3189817"/>
            <a:ext cx="6871018" cy="579522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E8B483-C53D-44D7-95CF-8CC910372999}" type="datetimeFigureOut">
              <a:rPr lang="en-US" smtClean="0"/>
              <a:t>6/22/2017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273842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E8B483-C53D-44D7-95CF-8CC910372999}" type="datetimeFigureOut">
              <a:rPr lang="en-US" smtClean="0"/>
              <a:t>6/22/2017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118345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8B483-C53D-44D7-95CF-8CC910372999}" type="datetimeFigureOut">
              <a:rPr lang="en-US" smtClean="0"/>
              <a:t>6/22/2017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420511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5" y="400474"/>
            <a:ext cx="8689975" cy="858456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1" y="2104814"/>
            <a:ext cx="5114132" cy="688022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8B483-C53D-44D7-95CF-8CC910372999}"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408620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8B483-C53D-44D7-95CF-8CC910372999}"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22ACA-ECD5-408C-A34F-FDA3A8CDB7A3}" type="slidenum">
              <a:rPr lang="en-US" smtClean="0"/>
              <a:t>‹#›</a:t>
            </a:fld>
            <a:endParaRPr lang="en-US"/>
          </a:p>
        </p:txBody>
      </p:sp>
    </p:spTree>
    <p:extLst>
      <p:ext uri="{BB962C8B-B14F-4D97-AF65-F5344CB8AC3E}">
        <p14:creationId xmlns:p14="http://schemas.microsoft.com/office/powerpoint/2010/main" val="196358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2"/>
            <a:ext cx="13990320" cy="1676400"/>
          </a:xfrm>
          <a:prstGeom prst="rect">
            <a:avLst/>
          </a:prstGeom>
        </p:spPr>
        <p:txBody>
          <a:bodyPr vert="horz" lIns="146304" tIns="73152" rIns="146304" bIns="7315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1"/>
            <a:ext cx="13990320" cy="6638079"/>
          </a:xfrm>
          <a:prstGeom prst="rect">
            <a:avLst/>
          </a:prstGeom>
        </p:spPr>
        <p:txBody>
          <a:bodyPr vert="horz" lIns="146304" tIns="73152" rIns="146304" bIns="731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77240" y="9322647"/>
            <a:ext cx="3627120" cy="535517"/>
          </a:xfrm>
          <a:prstGeom prst="rect">
            <a:avLst/>
          </a:prstGeom>
        </p:spPr>
        <p:txBody>
          <a:bodyPr vert="horz" lIns="146304" tIns="73152" rIns="146304" bIns="73152" rtlCol="0" anchor="ctr"/>
          <a:lstStyle>
            <a:lvl1pPr algn="l">
              <a:defRPr sz="1900">
                <a:solidFill>
                  <a:schemeClr val="tx1">
                    <a:tint val="75000"/>
                  </a:schemeClr>
                </a:solidFill>
              </a:defRPr>
            </a:lvl1pPr>
          </a:lstStyle>
          <a:p>
            <a:fld id="{2BE8B483-C53D-44D7-95CF-8CC910372999}" type="datetimeFigureOut">
              <a:rPr lang="en-US" smtClean="0"/>
              <a:t>6/22/2017</a:t>
            </a:fld>
            <a:endParaRPr lang="en-US"/>
          </a:p>
        </p:txBody>
      </p:sp>
      <p:sp>
        <p:nvSpPr>
          <p:cNvPr id="5" name="Footer Placeholder 4"/>
          <p:cNvSpPr>
            <a:spLocks noGrp="1"/>
          </p:cNvSpPr>
          <p:nvPr>
            <p:ph type="ftr" sz="quarter" idx="3"/>
          </p:nvPr>
        </p:nvSpPr>
        <p:spPr>
          <a:xfrm>
            <a:off x="5311140" y="9322647"/>
            <a:ext cx="4922520" cy="5355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7"/>
            <a:ext cx="3627120" cy="535517"/>
          </a:xfrm>
          <a:prstGeom prst="rect">
            <a:avLst/>
          </a:prstGeom>
        </p:spPr>
        <p:txBody>
          <a:bodyPr vert="horz" lIns="146304" tIns="73152" rIns="146304" bIns="73152" rtlCol="0" anchor="ctr"/>
          <a:lstStyle>
            <a:lvl1pPr algn="r">
              <a:defRPr sz="1900">
                <a:solidFill>
                  <a:schemeClr val="tx1">
                    <a:tint val="75000"/>
                  </a:schemeClr>
                </a:solidFill>
              </a:defRPr>
            </a:lvl1pPr>
          </a:lstStyle>
          <a:p>
            <a:fld id="{45822ACA-ECD5-408C-A34F-FDA3A8CDB7A3}" type="slidenum">
              <a:rPr lang="en-US" smtClean="0"/>
              <a:t>‹#›</a:t>
            </a:fld>
            <a:endParaRPr lang="en-US"/>
          </a:p>
        </p:txBody>
      </p:sp>
    </p:spTree>
    <p:extLst>
      <p:ext uri="{BB962C8B-B14F-4D97-AF65-F5344CB8AC3E}">
        <p14:creationId xmlns:p14="http://schemas.microsoft.com/office/powerpoint/2010/main" val="26477195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304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1463040"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tiff"/></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tiff"/></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86690" y="923330"/>
            <a:ext cx="15163800" cy="7611070"/>
          </a:xfrm>
          <a:prstGeom prst="wedgeRoundRectCallout">
            <a:avLst>
              <a:gd name="adj1" fmla="val -39194"/>
              <a:gd name="adj2" fmla="val 67838"/>
              <a:gd name="adj3" fmla="val 16667"/>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bg2"/>
              </a:solidFill>
            </a:endParaRPr>
          </a:p>
        </p:txBody>
      </p:sp>
      <p:sp>
        <p:nvSpPr>
          <p:cNvPr id="5" name="Rectangle 4"/>
          <p:cNvSpPr/>
          <p:nvPr/>
        </p:nvSpPr>
        <p:spPr>
          <a:xfrm>
            <a:off x="30480" y="0"/>
            <a:ext cx="7885748" cy="923330"/>
          </a:xfrm>
          <a:prstGeom prst="rect">
            <a:avLst/>
          </a:prstGeom>
        </p:spPr>
        <p:txBody>
          <a:bodyPr wrap="none">
            <a:spAutoFit/>
          </a:bodyPr>
          <a:lstStyle/>
          <a:p>
            <a:r>
              <a:rPr lang="en-US" sz="5400" b="1" dirty="0" smtClean="0">
                <a:solidFill>
                  <a:schemeClr val="bg2"/>
                </a:solidFill>
              </a:rPr>
              <a:t>Some things we’ve heard…</a:t>
            </a:r>
            <a:endParaRPr lang="en-US" sz="5400" b="1" dirty="0">
              <a:solidFill>
                <a:schemeClr val="bg2"/>
              </a:solidFill>
            </a:endParaRPr>
          </a:p>
        </p:txBody>
      </p:sp>
      <p:sp>
        <p:nvSpPr>
          <p:cNvPr id="6" name="Rectangle 5"/>
          <p:cNvSpPr/>
          <p:nvPr/>
        </p:nvSpPr>
        <p:spPr>
          <a:xfrm>
            <a:off x="3497934" y="2459948"/>
            <a:ext cx="4353884" cy="646331"/>
          </a:xfrm>
          <a:prstGeom prst="rect">
            <a:avLst/>
          </a:prstGeom>
        </p:spPr>
        <p:txBody>
          <a:bodyPr wrap="none">
            <a:spAutoFit/>
          </a:bodyPr>
          <a:lstStyle/>
          <a:p>
            <a:r>
              <a:rPr lang="en-US" sz="3600" i="1" dirty="0" smtClean="0">
                <a:solidFill>
                  <a:schemeClr val="bg2"/>
                </a:solidFill>
              </a:rPr>
              <a:t>“What </a:t>
            </a:r>
            <a:r>
              <a:rPr lang="en-US" sz="3600" i="1" dirty="0">
                <a:solidFill>
                  <a:schemeClr val="bg2"/>
                </a:solidFill>
              </a:rPr>
              <a:t>an awful </a:t>
            </a:r>
            <a:r>
              <a:rPr lang="en-US" sz="3600" i="1" dirty="0" smtClean="0">
                <a:solidFill>
                  <a:schemeClr val="bg2"/>
                </a:solidFill>
              </a:rPr>
              <a:t>plan.”</a:t>
            </a:r>
            <a:endParaRPr lang="en-US" sz="3600" i="1" dirty="0">
              <a:solidFill>
                <a:schemeClr val="bg2"/>
              </a:solidFill>
            </a:endParaRPr>
          </a:p>
        </p:txBody>
      </p:sp>
      <p:sp>
        <p:nvSpPr>
          <p:cNvPr id="7" name="Rectangle 6"/>
          <p:cNvSpPr/>
          <p:nvPr/>
        </p:nvSpPr>
        <p:spPr>
          <a:xfrm>
            <a:off x="7772400" y="4875074"/>
            <a:ext cx="7696200" cy="1754326"/>
          </a:xfrm>
          <a:prstGeom prst="rect">
            <a:avLst/>
          </a:prstGeom>
        </p:spPr>
        <p:txBody>
          <a:bodyPr wrap="square">
            <a:spAutoFit/>
          </a:bodyPr>
          <a:lstStyle/>
          <a:p>
            <a:pPr algn="ctr"/>
            <a:r>
              <a:rPr lang="en-US" sz="3600" i="1" spc="-100" dirty="0" smtClean="0">
                <a:solidFill>
                  <a:schemeClr val="bg2"/>
                </a:solidFill>
              </a:rPr>
              <a:t>“…why </a:t>
            </a:r>
            <a:r>
              <a:rPr lang="en-US" sz="3600" i="1" spc="-100" dirty="0">
                <a:solidFill>
                  <a:schemeClr val="bg2"/>
                </a:solidFill>
              </a:rPr>
              <a:t>waste so much money on a road that has been working just fine for the last 30 </a:t>
            </a:r>
            <a:r>
              <a:rPr lang="en-US" sz="3600" i="1" spc="-100" dirty="0" err="1">
                <a:solidFill>
                  <a:schemeClr val="bg2"/>
                </a:solidFill>
              </a:rPr>
              <a:t>yrs</a:t>
            </a:r>
            <a:r>
              <a:rPr lang="en-US" sz="3600" i="1" spc="-100" dirty="0">
                <a:solidFill>
                  <a:schemeClr val="bg2"/>
                </a:solidFill>
              </a:rPr>
              <a:t> I have lived </a:t>
            </a:r>
            <a:r>
              <a:rPr lang="en-US" sz="3600" i="1" spc="-100" dirty="0" smtClean="0">
                <a:solidFill>
                  <a:schemeClr val="bg2"/>
                </a:solidFill>
              </a:rPr>
              <a:t>here.”</a:t>
            </a:r>
            <a:endParaRPr lang="en-US" sz="3600" i="1" spc="-100" dirty="0">
              <a:solidFill>
                <a:schemeClr val="bg2"/>
              </a:solidFill>
            </a:endParaRPr>
          </a:p>
        </p:txBody>
      </p:sp>
      <p:sp>
        <p:nvSpPr>
          <p:cNvPr id="8" name="Rectangle 7"/>
          <p:cNvSpPr/>
          <p:nvPr/>
        </p:nvSpPr>
        <p:spPr>
          <a:xfrm>
            <a:off x="-152400" y="3352931"/>
            <a:ext cx="5943600" cy="646331"/>
          </a:xfrm>
          <a:prstGeom prst="rect">
            <a:avLst/>
          </a:prstGeom>
        </p:spPr>
        <p:txBody>
          <a:bodyPr wrap="square">
            <a:spAutoFit/>
          </a:bodyPr>
          <a:lstStyle/>
          <a:p>
            <a:pPr algn="ctr"/>
            <a:r>
              <a:rPr lang="en-US" sz="3600" i="1" dirty="0" smtClean="0">
                <a:solidFill>
                  <a:schemeClr val="bg2"/>
                </a:solidFill>
              </a:rPr>
              <a:t>“Bikes never use this </a:t>
            </a:r>
            <a:r>
              <a:rPr lang="en-US" sz="3600" i="1" dirty="0" smtClean="0">
                <a:solidFill>
                  <a:schemeClr val="bg2"/>
                </a:solidFill>
              </a:rPr>
              <a:t>road.”</a:t>
            </a:r>
            <a:endParaRPr lang="en-US" sz="3600" i="1" dirty="0">
              <a:solidFill>
                <a:schemeClr val="bg2"/>
              </a:solidFill>
            </a:endParaRPr>
          </a:p>
        </p:txBody>
      </p:sp>
      <p:sp>
        <p:nvSpPr>
          <p:cNvPr id="9" name="Rectangle 8"/>
          <p:cNvSpPr/>
          <p:nvPr/>
        </p:nvSpPr>
        <p:spPr>
          <a:xfrm>
            <a:off x="7357541" y="1085671"/>
            <a:ext cx="8111059" cy="1200329"/>
          </a:xfrm>
          <a:prstGeom prst="rect">
            <a:avLst/>
          </a:prstGeom>
        </p:spPr>
        <p:txBody>
          <a:bodyPr wrap="square">
            <a:spAutoFit/>
          </a:bodyPr>
          <a:lstStyle/>
          <a:p>
            <a:pPr algn="ctr"/>
            <a:r>
              <a:rPr lang="en-US" sz="3600" i="1" dirty="0" smtClean="0">
                <a:solidFill>
                  <a:schemeClr val="bg2"/>
                </a:solidFill>
              </a:rPr>
              <a:t>“… calls for bike lanes, and completely ignores the safety of pedestrians”</a:t>
            </a:r>
            <a:endParaRPr lang="en-US" sz="3600" i="1" dirty="0">
              <a:solidFill>
                <a:schemeClr val="bg2"/>
              </a:solidFill>
            </a:endParaRPr>
          </a:p>
        </p:txBody>
      </p:sp>
      <p:sp>
        <p:nvSpPr>
          <p:cNvPr id="12" name="Rectangle 11"/>
          <p:cNvSpPr/>
          <p:nvPr/>
        </p:nvSpPr>
        <p:spPr>
          <a:xfrm>
            <a:off x="9050724" y="2667000"/>
            <a:ext cx="6570276" cy="1200329"/>
          </a:xfrm>
          <a:prstGeom prst="rect">
            <a:avLst/>
          </a:prstGeom>
        </p:spPr>
        <p:txBody>
          <a:bodyPr wrap="square">
            <a:spAutoFit/>
          </a:bodyPr>
          <a:lstStyle/>
          <a:p>
            <a:pPr algn="ctr"/>
            <a:r>
              <a:rPr lang="en-US" sz="3600" i="1" dirty="0" smtClean="0">
                <a:solidFill>
                  <a:schemeClr val="bg2"/>
                </a:solidFill>
              </a:rPr>
              <a:t>“It is going to be misery down Richmond Beach Road”</a:t>
            </a:r>
            <a:endParaRPr lang="en-US" sz="3600" i="1" dirty="0">
              <a:solidFill>
                <a:schemeClr val="bg2"/>
              </a:solidFill>
            </a:endParaRPr>
          </a:p>
        </p:txBody>
      </p:sp>
      <p:sp>
        <p:nvSpPr>
          <p:cNvPr id="14" name="Rectangle 13"/>
          <p:cNvSpPr/>
          <p:nvPr/>
        </p:nvSpPr>
        <p:spPr>
          <a:xfrm>
            <a:off x="186690" y="4114800"/>
            <a:ext cx="15111838" cy="646331"/>
          </a:xfrm>
          <a:prstGeom prst="rect">
            <a:avLst/>
          </a:prstGeom>
        </p:spPr>
        <p:txBody>
          <a:bodyPr wrap="square">
            <a:spAutoFit/>
          </a:bodyPr>
          <a:lstStyle/>
          <a:p>
            <a:pPr algn="ctr"/>
            <a:r>
              <a:rPr lang="en-US" sz="3600" i="1" dirty="0" smtClean="0">
                <a:solidFill>
                  <a:schemeClr val="bg2"/>
                </a:solidFill>
              </a:rPr>
              <a:t>“the City of Shoreline is not being straight forward in this project.”</a:t>
            </a:r>
            <a:endParaRPr lang="en-US" sz="3600" i="1" dirty="0">
              <a:solidFill>
                <a:schemeClr val="bg2"/>
              </a:solidFill>
            </a:endParaRPr>
          </a:p>
        </p:txBody>
      </p:sp>
      <p:sp>
        <p:nvSpPr>
          <p:cNvPr id="3" name="Rectangle 2"/>
          <p:cNvSpPr/>
          <p:nvPr/>
        </p:nvSpPr>
        <p:spPr>
          <a:xfrm>
            <a:off x="601028" y="1066800"/>
            <a:ext cx="7018972" cy="1200329"/>
          </a:xfrm>
          <a:prstGeom prst="rect">
            <a:avLst/>
          </a:prstGeom>
        </p:spPr>
        <p:txBody>
          <a:bodyPr wrap="square">
            <a:spAutoFit/>
          </a:bodyPr>
          <a:lstStyle/>
          <a:p>
            <a:r>
              <a:rPr lang="en-US" sz="3600" i="1" dirty="0" smtClean="0">
                <a:solidFill>
                  <a:schemeClr val="bg2"/>
                </a:solidFill>
              </a:rPr>
              <a:t>“…</a:t>
            </a:r>
            <a:r>
              <a:rPr lang="en-US" sz="3600" i="1" dirty="0" smtClean="0">
                <a:solidFill>
                  <a:schemeClr val="bg2"/>
                </a:solidFill>
              </a:rPr>
              <a:t>proposed </a:t>
            </a:r>
            <a:r>
              <a:rPr lang="en-US" sz="3600" i="1" dirty="0">
                <a:solidFill>
                  <a:schemeClr val="bg2"/>
                </a:solidFill>
              </a:rPr>
              <a:t>changes are going to cause serious congestion problems</a:t>
            </a:r>
            <a:r>
              <a:rPr lang="en-US" sz="3600" i="1" dirty="0" smtClean="0">
                <a:solidFill>
                  <a:schemeClr val="bg2"/>
                </a:solidFill>
              </a:rPr>
              <a:t>!”</a:t>
            </a:r>
            <a:endParaRPr lang="en-US" sz="3600" i="1" dirty="0">
              <a:solidFill>
                <a:schemeClr val="bg2"/>
              </a:solidFill>
            </a:endParaRPr>
          </a:p>
        </p:txBody>
      </p:sp>
      <p:sp>
        <p:nvSpPr>
          <p:cNvPr id="10" name="Rectangle 9"/>
          <p:cNvSpPr/>
          <p:nvPr/>
        </p:nvSpPr>
        <p:spPr>
          <a:xfrm>
            <a:off x="626814" y="6705600"/>
            <a:ext cx="14994186" cy="1754326"/>
          </a:xfrm>
          <a:prstGeom prst="rect">
            <a:avLst/>
          </a:prstGeom>
        </p:spPr>
        <p:txBody>
          <a:bodyPr wrap="square">
            <a:spAutoFit/>
          </a:bodyPr>
          <a:lstStyle/>
          <a:p>
            <a:r>
              <a:rPr lang="en-US" sz="3600" i="1" spc="-100" dirty="0" smtClean="0">
                <a:solidFill>
                  <a:schemeClr val="bg2"/>
                </a:solidFill>
              </a:rPr>
              <a:t>“As </a:t>
            </a:r>
            <a:r>
              <a:rPr lang="en-US" sz="3600" i="1" spc="-100" dirty="0">
                <a:solidFill>
                  <a:schemeClr val="bg2"/>
                </a:solidFill>
              </a:rPr>
              <a:t>one who actually LIVES on Richmond Beach Road, I am well aware of the current traffic conditions and every day I am reminded that the proposed solution would make this community much </a:t>
            </a:r>
            <a:r>
              <a:rPr lang="en-US" sz="3600" i="1" spc="-100" dirty="0" smtClean="0">
                <a:solidFill>
                  <a:schemeClr val="bg2"/>
                </a:solidFill>
              </a:rPr>
              <a:t>safer”</a:t>
            </a:r>
            <a:endParaRPr lang="en-US" sz="3600" i="1" spc="-100" dirty="0">
              <a:solidFill>
                <a:schemeClr val="bg2"/>
              </a:solidFill>
            </a:endParaRPr>
          </a:p>
        </p:txBody>
      </p:sp>
      <p:sp>
        <p:nvSpPr>
          <p:cNvPr id="11" name="Rectangle 10"/>
          <p:cNvSpPr/>
          <p:nvPr/>
        </p:nvSpPr>
        <p:spPr>
          <a:xfrm>
            <a:off x="228600" y="5105400"/>
            <a:ext cx="6811293" cy="1200329"/>
          </a:xfrm>
          <a:prstGeom prst="rect">
            <a:avLst/>
          </a:prstGeom>
        </p:spPr>
        <p:txBody>
          <a:bodyPr wrap="square">
            <a:spAutoFit/>
          </a:bodyPr>
          <a:lstStyle/>
          <a:p>
            <a:pPr algn="ctr"/>
            <a:r>
              <a:rPr lang="en-US" sz="3600" i="1" dirty="0" smtClean="0">
                <a:solidFill>
                  <a:schemeClr val="bg2"/>
                </a:solidFill>
              </a:rPr>
              <a:t>“…rechannelization </a:t>
            </a:r>
            <a:r>
              <a:rPr lang="en-US" sz="3600" i="1" dirty="0">
                <a:solidFill>
                  <a:schemeClr val="bg2"/>
                </a:solidFill>
              </a:rPr>
              <a:t>only between 3rd and 8th where it is needed</a:t>
            </a:r>
            <a:r>
              <a:rPr lang="en-US" sz="3600" i="1" dirty="0" smtClean="0">
                <a:solidFill>
                  <a:schemeClr val="bg2"/>
                </a:solidFill>
              </a:rPr>
              <a:t>.”</a:t>
            </a:r>
            <a:endParaRPr lang="en-US" sz="3600" i="1" dirty="0">
              <a:solidFill>
                <a:schemeClr val="bg2"/>
              </a:solidFill>
            </a:endParaRPr>
          </a:p>
        </p:txBody>
      </p:sp>
    </p:spTree>
    <p:extLst>
      <p:ext uri="{BB962C8B-B14F-4D97-AF65-F5344CB8AC3E}">
        <p14:creationId xmlns:p14="http://schemas.microsoft.com/office/powerpoint/2010/main" val="1731053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5658921" cy="923330"/>
          </a:xfrm>
          <a:prstGeom prst="rect">
            <a:avLst/>
          </a:prstGeom>
        </p:spPr>
        <p:txBody>
          <a:bodyPr wrap="none">
            <a:spAutoFit/>
          </a:bodyPr>
          <a:lstStyle/>
          <a:p>
            <a:r>
              <a:rPr lang="en-US" sz="5400" b="1" cap="small" dirty="0" smtClean="0">
                <a:solidFill>
                  <a:schemeClr val="bg2"/>
                </a:solidFill>
              </a:rPr>
              <a:t>Safety - Pedestrians</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pic>
        <p:nvPicPr>
          <p:cNvPr id="11" name="Picture 2" descr="Image result for speed pedestrian fatalities"/>
          <p:cNvPicPr>
            <a:picLocks noChangeAspect="1" noChangeArrowheads="1"/>
          </p:cNvPicPr>
          <p:nvPr/>
        </p:nvPicPr>
        <p:blipFill rotWithShape="1">
          <a:blip r:embed="rId4">
            <a:extLst>
              <a:ext uri="{28A0092B-C50C-407E-A947-70E740481C1C}">
                <a14:useLocalDpi xmlns:a14="http://schemas.microsoft.com/office/drawing/2010/main" val="0"/>
              </a:ext>
            </a:extLst>
          </a:blip>
          <a:srcRect l="35225" t="9203" r="3075" b="8414"/>
          <a:stretch/>
        </p:blipFill>
        <p:spPr bwMode="auto">
          <a:xfrm>
            <a:off x="7848600" y="4199715"/>
            <a:ext cx="7356061" cy="51728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7880" r="11504" b="6320"/>
          <a:stretch/>
        </p:blipFill>
        <p:spPr bwMode="auto">
          <a:xfrm>
            <a:off x="398252" y="4199715"/>
            <a:ext cx="6993148" cy="5172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0" y="1103055"/>
            <a:ext cx="15507970" cy="2554545"/>
          </a:xfrm>
          <a:prstGeom prst="rect">
            <a:avLst/>
          </a:prstGeom>
        </p:spPr>
        <p:txBody>
          <a:bodyPr wrap="square">
            <a:spAutoFit/>
          </a:bodyPr>
          <a:lstStyle/>
          <a:p>
            <a:pPr marL="457200" indent="-457200">
              <a:buFont typeface="Wingdings" panose="05000000000000000000" pitchFamily="2" charset="2"/>
              <a:buChar char="ü"/>
            </a:pPr>
            <a:r>
              <a:rPr lang="en-US" sz="4000" b="1" dirty="0" smtClean="0">
                <a:solidFill>
                  <a:schemeClr val="bg2">
                    <a:lumMod val="75000"/>
                  </a:schemeClr>
                </a:solidFill>
              </a:rPr>
              <a:t>Eliminates pedestrian multi-lane threat scenario </a:t>
            </a:r>
            <a:r>
              <a:rPr lang="en-US" sz="4000" dirty="0" smtClean="0">
                <a:solidFill>
                  <a:schemeClr val="bg2">
                    <a:lumMod val="75000"/>
                  </a:schemeClr>
                </a:solidFill>
              </a:rPr>
              <a:t>where one vehicle stops, but adjacent driver fails to see the pedestrian crossing in front of the stopped car.</a:t>
            </a:r>
          </a:p>
          <a:p>
            <a:pPr marL="457200" indent="-457200">
              <a:buFont typeface="Wingdings" panose="05000000000000000000" pitchFamily="2" charset="2"/>
              <a:buChar char="ü"/>
            </a:pPr>
            <a:r>
              <a:rPr lang="en-US" sz="4000" b="1" dirty="0" smtClean="0">
                <a:solidFill>
                  <a:schemeClr val="bg2">
                    <a:lumMod val="75000"/>
                  </a:schemeClr>
                </a:solidFill>
              </a:rPr>
              <a:t>Reduces speeding</a:t>
            </a:r>
            <a:r>
              <a:rPr lang="en-US" sz="4000" dirty="0" smtClean="0">
                <a:solidFill>
                  <a:schemeClr val="bg2">
                    <a:lumMod val="75000"/>
                  </a:schemeClr>
                </a:solidFill>
              </a:rPr>
              <a:t>, a main indicator in pedestrian crash survival.</a:t>
            </a:r>
          </a:p>
        </p:txBody>
      </p:sp>
    </p:spTree>
    <p:extLst>
      <p:ext uri="{BB962C8B-B14F-4D97-AF65-F5344CB8AC3E}">
        <p14:creationId xmlns:p14="http://schemas.microsoft.com/office/powerpoint/2010/main" val="1402471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5144"/>
          <a:stretch/>
        </p:blipFill>
        <p:spPr bwMode="auto">
          <a:xfrm>
            <a:off x="919316" y="5557829"/>
            <a:ext cx="7691284" cy="434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5011565" cy="923330"/>
          </a:xfrm>
          <a:prstGeom prst="rect">
            <a:avLst/>
          </a:prstGeom>
        </p:spPr>
        <p:txBody>
          <a:bodyPr wrap="none">
            <a:spAutoFit/>
          </a:bodyPr>
          <a:lstStyle/>
          <a:p>
            <a:r>
              <a:rPr lang="en-US" sz="5400" b="1" cap="small" dirty="0" smtClean="0">
                <a:solidFill>
                  <a:schemeClr val="bg2"/>
                </a:solidFill>
              </a:rPr>
              <a:t>Safety - Bicyclists</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2" name="Rectangle 1"/>
          <p:cNvSpPr/>
          <p:nvPr/>
        </p:nvSpPr>
        <p:spPr>
          <a:xfrm>
            <a:off x="0" y="1008995"/>
            <a:ext cx="15544800" cy="4401205"/>
          </a:xfrm>
          <a:prstGeom prst="rect">
            <a:avLst/>
          </a:prstGeom>
        </p:spPr>
        <p:txBody>
          <a:bodyPr wrap="square">
            <a:spAutoFit/>
          </a:bodyPr>
          <a:lstStyle/>
          <a:p>
            <a:pPr marL="457200" indent="-457200">
              <a:buFont typeface="Wingdings" panose="05000000000000000000" pitchFamily="2" charset="2"/>
              <a:buChar char="ü"/>
            </a:pPr>
            <a:r>
              <a:rPr lang="en-US" sz="4000" b="1" dirty="0" smtClean="0">
                <a:solidFill>
                  <a:schemeClr val="accent1">
                    <a:lumMod val="50000"/>
                  </a:schemeClr>
                </a:solidFill>
              </a:rPr>
              <a:t>Bike ridership is up</a:t>
            </a:r>
            <a:r>
              <a:rPr lang="en-US" sz="4000" dirty="0" smtClean="0">
                <a:solidFill>
                  <a:schemeClr val="accent1">
                    <a:lumMod val="50000"/>
                  </a:schemeClr>
                </a:solidFill>
              </a:rPr>
              <a:t> 7.8% since 2011 region-wide</a:t>
            </a:r>
          </a:p>
          <a:p>
            <a:pPr marL="457200" indent="-457200">
              <a:buFont typeface="Wingdings" panose="05000000000000000000" pitchFamily="2" charset="2"/>
              <a:buChar char="ü"/>
            </a:pPr>
            <a:r>
              <a:rPr lang="en-US" sz="4000" dirty="0" smtClean="0">
                <a:solidFill>
                  <a:schemeClr val="accent1">
                    <a:lumMod val="50000"/>
                  </a:schemeClr>
                </a:solidFill>
              </a:rPr>
              <a:t>Traffic data suggest </a:t>
            </a:r>
            <a:r>
              <a:rPr lang="en-US" sz="4000" b="1" dirty="0" smtClean="0">
                <a:solidFill>
                  <a:schemeClr val="accent1">
                    <a:lumMod val="50000"/>
                  </a:schemeClr>
                </a:solidFill>
              </a:rPr>
              <a:t>bicyclists use this corridor</a:t>
            </a:r>
            <a:r>
              <a:rPr lang="en-US" sz="4000" dirty="0" smtClean="0">
                <a:solidFill>
                  <a:schemeClr val="accent1">
                    <a:lumMod val="50000"/>
                  </a:schemeClr>
                </a:solidFill>
              </a:rPr>
              <a:t> and others want to</a:t>
            </a:r>
          </a:p>
          <a:p>
            <a:pPr marL="457200" indent="-457200">
              <a:buFont typeface="Wingdings" panose="05000000000000000000" pitchFamily="2" charset="2"/>
              <a:buChar char="ü"/>
            </a:pPr>
            <a:r>
              <a:rPr lang="en-US" sz="4000" dirty="0" smtClean="0">
                <a:solidFill>
                  <a:schemeClr val="accent1">
                    <a:lumMod val="50000"/>
                  </a:schemeClr>
                </a:solidFill>
              </a:rPr>
              <a:t>3 bicyclists have been injured on this corridor in the last 3 years.</a:t>
            </a:r>
          </a:p>
          <a:p>
            <a:pPr marL="457200" indent="-457200">
              <a:buFont typeface="Wingdings" panose="05000000000000000000" pitchFamily="2" charset="2"/>
              <a:buChar char="ü"/>
            </a:pPr>
            <a:r>
              <a:rPr lang="en-US" sz="4000" dirty="0">
                <a:solidFill>
                  <a:schemeClr val="accent1">
                    <a:lumMod val="50000"/>
                  </a:schemeClr>
                </a:solidFill>
              </a:rPr>
              <a:t>Bike lane markings provide the expectation for drivers to encounter bicyclists, improving their awareness and </a:t>
            </a:r>
            <a:r>
              <a:rPr lang="en-US" sz="4000" b="1" dirty="0">
                <a:solidFill>
                  <a:schemeClr val="accent1">
                    <a:lumMod val="50000"/>
                  </a:schemeClr>
                </a:solidFill>
              </a:rPr>
              <a:t>attentiveness to </a:t>
            </a:r>
            <a:r>
              <a:rPr lang="en-US" sz="4000" b="1" dirty="0" smtClean="0">
                <a:solidFill>
                  <a:schemeClr val="accent1">
                    <a:lumMod val="50000"/>
                  </a:schemeClr>
                </a:solidFill>
              </a:rPr>
              <a:t>non-motorized </a:t>
            </a:r>
            <a:r>
              <a:rPr lang="en-US" sz="4000" b="1" dirty="0">
                <a:solidFill>
                  <a:schemeClr val="accent1">
                    <a:lumMod val="50000"/>
                  </a:schemeClr>
                </a:solidFill>
              </a:rPr>
              <a:t>users</a:t>
            </a:r>
            <a:r>
              <a:rPr lang="en-US" sz="4000" dirty="0">
                <a:solidFill>
                  <a:schemeClr val="accent1">
                    <a:lumMod val="50000"/>
                  </a:schemeClr>
                </a:solidFill>
              </a:rPr>
              <a:t> while driving. </a:t>
            </a:r>
            <a:endParaRPr lang="en-US" sz="4000" dirty="0" smtClean="0">
              <a:solidFill>
                <a:schemeClr val="accent1">
                  <a:lumMod val="50000"/>
                </a:schemeClr>
              </a:solidFill>
            </a:endParaRPr>
          </a:p>
          <a:p>
            <a:pPr marL="457200" indent="-457200">
              <a:buFont typeface="Wingdings" panose="05000000000000000000" pitchFamily="2" charset="2"/>
              <a:buChar char="ü"/>
            </a:pPr>
            <a:r>
              <a:rPr lang="en-US" sz="4000" b="1" dirty="0" smtClean="0">
                <a:solidFill>
                  <a:schemeClr val="accent1">
                    <a:lumMod val="50000"/>
                  </a:schemeClr>
                </a:solidFill>
              </a:rPr>
              <a:t>Reducing speeds </a:t>
            </a:r>
            <a:r>
              <a:rPr lang="en-US" sz="4000" dirty="0" smtClean="0">
                <a:solidFill>
                  <a:schemeClr val="accent1">
                    <a:lumMod val="50000"/>
                  </a:schemeClr>
                </a:solidFill>
              </a:rPr>
              <a:t>and improving sight lines improves bicyclist safety.</a:t>
            </a:r>
            <a:endParaRPr lang="en-US" sz="4000" dirty="0">
              <a:solidFill>
                <a:schemeClr val="accent1">
                  <a:lumMod val="50000"/>
                </a:schemeClr>
              </a:solidFill>
            </a:endParaRPr>
          </a:p>
        </p:txBody>
      </p:sp>
      <p:pic>
        <p:nvPicPr>
          <p:cNvPr id="10" name="Picture 2" descr="Image result for bike lane portland"/>
          <p:cNvPicPr>
            <a:picLocks noChangeAspect="1" noChangeArrowheads="1"/>
          </p:cNvPicPr>
          <p:nvPr/>
        </p:nvPicPr>
        <p:blipFill rotWithShape="1">
          <a:blip r:embed="rId5">
            <a:extLst>
              <a:ext uri="{28A0092B-C50C-407E-A947-70E740481C1C}">
                <a14:useLocalDpi xmlns:a14="http://schemas.microsoft.com/office/drawing/2010/main" val="0"/>
              </a:ext>
            </a:extLst>
          </a:blip>
          <a:srcRect t="18719" r="27249"/>
          <a:stretch/>
        </p:blipFill>
        <p:spPr bwMode="auto">
          <a:xfrm>
            <a:off x="8763000" y="5867400"/>
            <a:ext cx="4426812" cy="3709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89336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6950942" cy="923330"/>
          </a:xfrm>
          <a:prstGeom prst="rect">
            <a:avLst/>
          </a:prstGeom>
        </p:spPr>
        <p:txBody>
          <a:bodyPr wrap="none">
            <a:spAutoFit/>
          </a:bodyPr>
          <a:lstStyle/>
          <a:p>
            <a:r>
              <a:rPr lang="en-US" sz="5400" b="1" cap="small" dirty="0" smtClean="0">
                <a:solidFill>
                  <a:schemeClr val="bg2"/>
                </a:solidFill>
              </a:rPr>
              <a:t>Mobility – Travel Delays</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65" y="1295400"/>
            <a:ext cx="8499209" cy="51816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280" y="7010400"/>
            <a:ext cx="9856690" cy="2797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9067799" y="1981200"/>
            <a:ext cx="11430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363200" y="1600200"/>
            <a:ext cx="5029200" cy="3170099"/>
          </a:xfrm>
          <a:prstGeom prst="rect">
            <a:avLst/>
          </a:prstGeom>
        </p:spPr>
        <p:txBody>
          <a:bodyPr wrap="square">
            <a:spAutoFit/>
          </a:bodyPr>
          <a:lstStyle/>
          <a:p>
            <a:r>
              <a:rPr lang="en-US" sz="4000" b="1" dirty="0" smtClean="0">
                <a:solidFill>
                  <a:schemeClr val="bg2">
                    <a:lumMod val="75000"/>
                  </a:schemeClr>
                </a:solidFill>
              </a:rPr>
              <a:t>See board at traffic analysis station for detailed information about anticipated travel delays</a:t>
            </a:r>
            <a:endParaRPr lang="en-US" sz="4000" b="1" dirty="0">
              <a:solidFill>
                <a:schemeClr val="bg2">
                  <a:lumMod val="75000"/>
                </a:schemeClr>
              </a:solidFill>
            </a:endParaRPr>
          </a:p>
        </p:txBody>
      </p:sp>
      <p:sp>
        <p:nvSpPr>
          <p:cNvPr id="12" name="Rectangle 11"/>
          <p:cNvSpPr/>
          <p:nvPr/>
        </p:nvSpPr>
        <p:spPr>
          <a:xfrm>
            <a:off x="457200" y="7543800"/>
            <a:ext cx="5029199" cy="1938992"/>
          </a:xfrm>
          <a:prstGeom prst="rect">
            <a:avLst/>
          </a:prstGeom>
        </p:spPr>
        <p:txBody>
          <a:bodyPr wrap="square">
            <a:spAutoFit/>
          </a:bodyPr>
          <a:lstStyle/>
          <a:p>
            <a:pPr algn="ctr"/>
            <a:r>
              <a:rPr lang="en-US" sz="4000" dirty="0" smtClean="0">
                <a:solidFill>
                  <a:schemeClr val="bg2">
                    <a:lumMod val="75000"/>
                  </a:schemeClr>
                </a:solidFill>
              </a:rPr>
              <a:t>Traffic models adjusted based on actual travel times</a:t>
            </a:r>
            <a:endParaRPr lang="en-US" sz="4000" dirty="0">
              <a:solidFill>
                <a:schemeClr val="bg2">
                  <a:lumMod val="75000"/>
                </a:schemeClr>
              </a:solidFill>
            </a:endParaRPr>
          </a:p>
        </p:txBody>
      </p:sp>
    </p:spTree>
    <p:extLst>
      <p:ext uri="{BB962C8B-B14F-4D97-AF65-F5344CB8AC3E}">
        <p14:creationId xmlns:p14="http://schemas.microsoft.com/office/powerpoint/2010/main" val="1269935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14619580" cy="923330"/>
          </a:xfrm>
          <a:prstGeom prst="rect">
            <a:avLst/>
          </a:prstGeom>
        </p:spPr>
        <p:txBody>
          <a:bodyPr wrap="none">
            <a:spAutoFit/>
          </a:bodyPr>
          <a:lstStyle/>
          <a:p>
            <a:r>
              <a:rPr lang="en-US" sz="5400" b="1" cap="small" dirty="0" smtClean="0">
                <a:solidFill>
                  <a:schemeClr val="bg2"/>
                </a:solidFill>
              </a:rPr>
              <a:t>Maximum Acceptable Delay Standard (Concurrency)</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22" name="Rectangle 21"/>
          <p:cNvSpPr/>
          <p:nvPr/>
        </p:nvSpPr>
        <p:spPr>
          <a:xfrm>
            <a:off x="152400" y="1012601"/>
            <a:ext cx="15392400" cy="9356408"/>
          </a:xfrm>
          <a:prstGeom prst="rect">
            <a:avLst/>
          </a:prstGeom>
        </p:spPr>
        <p:txBody>
          <a:bodyPr wrap="square">
            <a:spAutoFit/>
          </a:bodyPr>
          <a:lstStyle/>
          <a:p>
            <a:pPr marL="0" marR="0" lvl="0" indent="0" defTabSz="313502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1F497D">
                    <a:lumMod val="60000"/>
                    <a:lumOff val="40000"/>
                  </a:srgbClr>
                </a:solidFill>
                <a:effectLst/>
                <a:uLnTx/>
                <a:uFillTx/>
              </a:rPr>
              <a:t>WA State Growth Management Act</a:t>
            </a:r>
          </a:p>
          <a:p>
            <a:pPr marL="0" marR="0" lvl="0" indent="0" defTabSz="3135020" eaLnBrk="1" fontAlgn="auto" latinLnBrk="0" hangingPunct="1">
              <a:lnSpc>
                <a:spcPct val="100000"/>
              </a:lnSpc>
              <a:spcBef>
                <a:spcPts val="0"/>
              </a:spcBef>
              <a:spcAft>
                <a:spcPts val="0"/>
              </a:spcAft>
              <a:buClrTx/>
              <a:buSzTx/>
              <a:buFontTx/>
              <a:buNone/>
              <a:tabLst/>
              <a:defRPr/>
            </a:pPr>
            <a:r>
              <a:rPr lang="en-US" sz="4000" kern="0" dirty="0" smtClean="0">
                <a:solidFill>
                  <a:prstClr val="black"/>
                </a:solidFill>
              </a:rPr>
              <a:t>Local </a:t>
            </a:r>
            <a:r>
              <a:rPr kumimoji="0" lang="en-US" sz="4000" b="0" i="0" u="none" strike="noStrike" kern="0" cap="none" spc="0" normalizeH="0" baseline="0" noProof="0" dirty="0" smtClean="0">
                <a:ln>
                  <a:noFill/>
                </a:ln>
                <a:solidFill>
                  <a:prstClr val="black"/>
                </a:solidFill>
                <a:effectLst/>
                <a:uLnTx/>
                <a:uFillTx/>
              </a:rPr>
              <a:t>jurisdictions must adopt and enforce roadway standards</a:t>
            </a:r>
            <a:r>
              <a:rPr kumimoji="0" lang="en-US" sz="4000" b="0" i="0" u="none" strike="noStrike" kern="0" cap="none" spc="0" normalizeH="0" noProof="0" dirty="0" smtClean="0">
                <a:ln>
                  <a:noFill/>
                </a:ln>
                <a:solidFill>
                  <a:prstClr val="black"/>
                </a:solidFill>
                <a:effectLst/>
                <a:uLnTx/>
                <a:uFillTx/>
              </a:rPr>
              <a:t> for maximum acceptable delay, also known as Level of Service (LOS).</a:t>
            </a:r>
            <a:endParaRPr kumimoji="0" lang="en-US" sz="4000" b="0" i="0" u="none" strike="noStrike" kern="0" cap="none" spc="0" normalizeH="0" baseline="0" noProof="0" dirty="0" smtClean="0">
              <a:ln>
                <a:noFill/>
              </a:ln>
              <a:solidFill>
                <a:prstClr val="black"/>
              </a:solidFill>
              <a:effectLst/>
              <a:uLnTx/>
              <a:uFillTx/>
            </a:endParaRPr>
          </a:p>
          <a:p>
            <a:pPr marL="0" marR="0" lvl="0" indent="0" defTabSz="313502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endParaRPr>
          </a:p>
          <a:p>
            <a:pPr marL="0" marR="0" lvl="0" indent="0" defTabSz="313502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1F497D">
                    <a:lumMod val="60000"/>
                    <a:lumOff val="40000"/>
                  </a:srgbClr>
                </a:solidFill>
                <a:effectLst/>
                <a:uLnTx/>
                <a:uFillTx/>
              </a:rPr>
              <a:t>Shoreline’s Adopted Level of Service Standard for</a:t>
            </a:r>
            <a:r>
              <a:rPr kumimoji="0" lang="en-US" sz="4000" b="0" i="0" u="none" strike="noStrike" kern="0" cap="none" spc="0" normalizeH="0" noProof="0" dirty="0" smtClean="0">
                <a:ln>
                  <a:noFill/>
                </a:ln>
                <a:solidFill>
                  <a:srgbClr val="1F497D">
                    <a:lumMod val="60000"/>
                    <a:lumOff val="40000"/>
                  </a:srgbClr>
                </a:solidFill>
                <a:effectLst/>
                <a:uLnTx/>
                <a:uFillTx/>
              </a:rPr>
              <a:t> Richmond Beach Road</a:t>
            </a:r>
            <a:endParaRPr kumimoji="0" lang="en-US" sz="4000" b="0" i="0" u="none" strike="noStrike" kern="0" cap="none" spc="0" normalizeH="0" baseline="0" noProof="0" dirty="0">
              <a:ln>
                <a:noFill/>
              </a:ln>
              <a:solidFill>
                <a:srgbClr val="1F497D">
                  <a:lumMod val="60000"/>
                  <a:lumOff val="40000"/>
                </a:srgbClr>
              </a:solidFill>
              <a:effectLst/>
              <a:uLnTx/>
              <a:uFillTx/>
            </a:endParaRPr>
          </a:p>
          <a:p>
            <a:pPr marL="628650" marR="0" lvl="0" indent="-628650" defTabSz="3135020" eaLnBrk="1" fontAlgn="auto" latinLnBrk="0" hangingPunct="1">
              <a:lnSpc>
                <a:spcPct val="100000"/>
              </a:lnSpc>
              <a:spcBef>
                <a:spcPts val="0"/>
              </a:spcBef>
              <a:spcAft>
                <a:spcPts val="0"/>
              </a:spcAft>
              <a:buClrTx/>
              <a:buSzTx/>
              <a:buFontTx/>
              <a:buNone/>
              <a:tabLst/>
              <a:defRPr/>
            </a:pPr>
            <a:r>
              <a:rPr kumimoji="0" lang="en-US" sz="4000" b="0" i="1" u="none" strike="noStrike" kern="0" cap="none" spc="0" normalizeH="0" baseline="0" noProof="0" dirty="0" smtClean="0">
                <a:ln>
                  <a:noFill/>
                </a:ln>
                <a:solidFill>
                  <a:prstClr val="black"/>
                </a:solidFill>
                <a:effectLst/>
                <a:uLnTx/>
                <a:uFillTx/>
              </a:rPr>
              <a:t>1</a:t>
            </a:r>
            <a:r>
              <a:rPr kumimoji="0" lang="en-US" sz="4000" b="0" i="1" u="none" strike="noStrike" kern="0" cap="none" spc="0" normalizeH="0" baseline="0" noProof="0" dirty="0">
                <a:ln>
                  <a:noFill/>
                </a:ln>
                <a:solidFill>
                  <a:prstClr val="black"/>
                </a:solidFill>
                <a:effectLst/>
                <a:uLnTx/>
                <a:uFillTx/>
              </a:rPr>
              <a:t>.    LOS </a:t>
            </a:r>
            <a:r>
              <a:rPr kumimoji="0" lang="en-US" sz="4000" b="0" i="1" u="none" strike="noStrike" kern="0" cap="none" spc="0" normalizeH="0" baseline="0" noProof="0" dirty="0" smtClean="0">
                <a:ln>
                  <a:noFill/>
                </a:ln>
                <a:solidFill>
                  <a:prstClr val="black"/>
                </a:solidFill>
                <a:effectLst/>
                <a:uLnTx/>
                <a:uFillTx/>
              </a:rPr>
              <a:t>D at </a:t>
            </a:r>
            <a:r>
              <a:rPr kumimoji="0" lang="en-US" sz="4000" b="0" i="1" u="none" strike="noStrike" kern="0" cap="none" spc="0" normalizeH="0" baseline="0" noProof="0" dirty="0">
                <a:ln>
                  <a:noFill/>
                </a:ln>
                <a:solidFill>
                  <a:prstClr val="black"/>
                </a:solidFill>
                <a:effectLst/>
                <a:uLnTx/>
                <a:uFillTx/>
              </a:rPr>
              <a:t>signalized </a:t>
            </a:r>
            <a:r>
              <a:rPr kumimoji="0" lang="en-US" sz="4000" b="0" i="1" u="none" strike="noStrike" kern="0" cap="none" spc="0" normalizeH="0" baseline="0" noProof="0" dirty="0" smtClean="0">
                <a:ln>
                  <a:noFill/>
                </a:ln>
                <a:solidFill>
                  <a:prstClr val="black"/>
                </a:solidFill>
                <a:effectLst/>
                <a:uLnTx/>
                <a:uFillTx/>
              </a:rPr>
              <a:t>intersections</a:t>
            </a:r>
          </a:p>
          <a:p>
            <a:pPr marL="628650" marR="0" lvl="0" indent="-628650" defTabSz="3135020" eaLnBrk="1" fontAlgn="auto" latinLnBrk="0" hangingPunct="1">
              <a:lnSpc>
                <a:spcPct val="100000"/>
              </a:lnSpc>
              <a:spcBef>
                <a:spcPts val="0"/>
              </a:spcBef>
              <a:spcAft>
                <a:spcPts val="0"/>
              </a:spcAft>
              <a:buClrTx/>
              <a:buSzTx/>
              <a:buFontTx/>
              <a:buNone/>
              <a:tabLst/>
              <a:defRPr/>
            </a:pPr>
            <a:r>
              <a:rPr kumimoji="0" lang="en-US" sz="4000" b="0" i="1" u="none" strike="noStrike" kern="0" cap="none" spc="0" normalizeH="0" baseline="0" noProof="0" dirty="0" smtClean="0">
                <a:ln>
                  <a:noFill/>
                </a:ln>
                <a:solidFill>
                  <a:prstClr val="black"/>
                </a:solidFill>
                <a:effectLst/>
                <a:uLnTx/>
                <a:uFillTx/>
              </a:rPr>
              <a:t>2.    A volume to capacity (V/C) ratio of 0.90*</a:t>
            </a:r>
          </a:p>
          <a:p>
            <a:pPr marL="628650" marR="0" lvl="0" indent="-628650" defTabSz="313502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prstClr val="black"/>
                </a:solidFill>
                <a:effectLst/>
                <a:uLnTx/>
                <a:uFillTx/>
              </a:rPr>
              <a:t> </a:t>
            </a:r>
          </a:p>
          <a:p>
            <a:pPr marL="0" marR="0" lvl="0" indent="0" defTabSz="3135020" eaLnBrk="1" fontAlgn="auto" latinLnBrk="0" hangingPunct="1">
              <a:lnSpc>
                <a:spcPct val="100000"/>
              </a:lnSpc>
              <a:spcBef>
                <a:spcPts val="0"/>
              </a:spcBef>
              <a:spcAft>
                <a:spcPts val="0"/>
              </a:spcAft>
              <a:buClrTx/>
              <a:buSzTx/>
              <a:buFontTx/>
              <a:buNone/>
              <a:tabLst/>
              <a:defRPr/>
            </a:pPr>
            <a:r>
              <a:rPr kumimoji="0" lang="en-US" sz="4000" b="0" i="1" u="none" strike="noStrike" kern="0" cap="none" spc="0" normalizeH="0" baseline="0" noProof="0" dirty="0" smtClean="0">
                <a:ln>
                  <a:noFill/>
                </a:ln>
                <a:solidFill>
                  <a:prstClr val="black"/>
                </a:solidFill>
                <a:uLnTx/>
                <a:uFillTx/>
              </a:rPr>
              <a:t>*The </a:t>
            </a:r>
            <a:r>
              <a:rPr kumimoji="0" lang="en-US" sz="4000" b="0" i="1" u="none" strike="noStrike" kern="0" cap="none" spc="0" normalizeH="0" baseline="0" noProof="0" dirty="0">
                <a:ln>
                  <a:noFill/>
                </a:ln>
                <a:solidFill>
                  <a:prstClr val="black"/>
                </a:solidFill>
                <a:uLnTx/>
                <a:uFillTx/>
              </a:rPr>
              <a:t>V/C ratio on one leg of an intersection may exceed 0.90 when the intersection operates at LOS D or better.</a:t>
            </a:r>
          </a:p>
          <a:p>
            <a:pPr marL="0" marR="0" lvl="0" indent="0" defTabSz="313502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prstClr val="black"/>
              </a:solidFill>
              <a:effectLst/>
              <a:uLnTx/>
              <a:uFillTx/>
            </a:endParaRPr>
          </a:p>
          <a:p>
            <a:pPr defTabSz="3135020">
              <a:defRPr/>
            </a:pPr>
            <a:r>
              <a:rPr lang="en-US" sz="4000" kern="0" dirty="0" smtClean="0">
                <a:solidFill>
                  <a:srgbClr val="1F497D">
                    <a:lumMod val="60000"/>
                    <a:lumOff val="40000"/>
                  </a:srgbClr>
                </a:solidFill>
              </a:rPr>
              <a:t>What does this mean?</a:t>
            </a:r>
          </a:p>
          <a:p>
            <a:pPr marL="571500" indent="-571500" defTabSz="3135020">
              <a:buFont typeface="Arial" panose="020B0604020202020204" pitchFamily="34" charset="0"/>
              <a:buChar char="•"/>
              <a:defRPr/>
            </a:pPr>
            <a:r>
              <a:rPr lang="en-US" sz="4000" kern="0" dirty="0" smtClean="0">
                <a:solidFill>
                  <a:schemeClr val="bg1"/>
                </a:solidFill>
              </a:rPr>
              <a:t>The City’s projects must meet this standard, unless otherwise approved by Council.</a:t>
            </a:r>
          </a:p>
          <a:p>
            <a:pPr marL="571500" indent="-571500" defTabSz="3135020">
              <a:buFont typeface="Arial" panose="020B0604020202020204" pitchFamily="34" charset="0"/>
              <a:buChar char="•"/>
              <a:defRPr/>
            </a:pPr>
            <a:r>
              <a:rPr lang="en-US" sz="4000" kern="0" dirty="0" smtClean="0">
                <a:solidFill>
                  <a:schemeClr val="bg1"/>
                </a:solidFill>
              </a:rPr>
              <a:t>All development must also meet this standard. More lanes for vehicles means development can add more cars without mitigation. </a:t>
            </a:r>
            <a:endParaRPr lang="en-US" sz="4000" kern="0" dirty="0">
              <a:solidFill>
                <a:schemeClr val="bg1"/>
              </a:solidFill>
            </a:endParaRPr>
          </a:p>
        </p:txBody>
      </p:sp>
    </p:spTree>
    <p:extLst>
      <p:ext uri="{BB962C8B-B14F-4D97-AF65-F5344CB8AC3E}">
        <p14:creationId xmlns:p14="http://schemas.microsoft.com/office/powerpoint/2010/main" val="708759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10292946" cy="923330"/>
          </a:xfrm>
          <a:prstGeom prst="rect">
            <a:avLst/>
          </a:prstGeom>
        </p:spPr>
        <p:txBody>
          <a:bodyPr wrap="none">
            <a:spAutoFit/>
          </a:bodyPr>
          <a:lstStyle/>
          <a:p>
            <a:r>
              <a:rPr lang="en-US" sz="5400" b="1" cap="small" dirty="0" smtClean="0">
                <a:solidFill>
                  <a:schemeClr val="bg2"/>
                </a:solidFill>
              </a:rPr>
              <a:t>Concern - What About Point Wells?</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3" name="Rectangle 2"/>
          <p:cNvSpPr/>
          <p:nvPr/>
        </p:nvSpPr>
        <p:spPr>
          <a:xfrm>
            <a:off x="0" y="990600"/>
            <a:ext cx="15544800" cy="2554545"/>
          </a:xfrm>
          <a:prstGeom prst="rect">
            <a:avLst/>
          </a:prstGeom>
        </p:spPr>
        <p:txBody>
          <a:bodyPr wrap="square">
            <a:spAutoFit/>
          </a:bodyPr>
          <a:lstStyle/>
          <a:p>
            <a:pPr algn="ctr"/>
            <a:r>
              <a:rPr lang="en-US" sz="4000" b="1" dirty="0">
                <a:solidFill>
                  <a:schemeClr val="bg2"/>
                </a:solidFill>
              </a:rPr>
              <a:t>It would not be prudent for the City to postpone necessary safety and mobility improvements because of a yet to be approved development.</a:t>
            </a:r>
          </a:p>
          <a:p>
            <a:pPr algn="ctr"/>
            <a:r>
              <a:rPr lang="en-US" sz="4000" b="1" dirty="0" smtClean="0">
                <a:solidFill>
                  <a:schemeClr val="bg2"/>
                </a:solidFill>
              </a:rPr>
              <a:t>Especially when the potential </a:t>
            </a:r>
            <a:r>
              <a:rPr lang="en-US" sz="4000" b="1" dirty="0">
                <a:solidFill>
                  <a:schemeClr val="bg2"/>
                </a:solidFill>
              </a:rPr>
              <a:t>development’s traffic impacts are still undetermined and will not occur for at least a decade or more. </a:t>
            </a:r>
          </a:p>
        </p:txBody>
      </p:sp>
      <p:sp>
        <p:nvSpPr>
          <p:cNvPr id="2" name="Rectangle 1"/>
          <p:cNvSpPr/>
          <p:nvPr/>
        </p:nvSpPr>
        <p:spPr>
          <a:xfrm>
            <a:off x="381000" y="4114800"/>
            <a:ext cx="8766602" cy="5632311"/>
          </a:xfrm>
          <a:prstGeom prst="rect">
            <a:avLst/>
          </a:prstGeom>
        </p:spPr>
        <p:txBody>
          <a:bodyPr wrap="square">
            <a:spAutoFit/>
          </a:bodyPr>
          <a:lstStyle/>
          <a:p>
            <a:r>
              <a:rPr lang="en-US" sz="4000" b="1" dirty="0" smtClean="0">
                <a:solidFill>
                  <a:schemeClr val="bg2"/>
                </a:solidFill>
              </a:rPr>
              <a:t>Based on traffic analysis and the City’s current level of service standards:</a:t>
            </a:r>
          </a:p>
          <a:p>
            <a:endParaRPr lang="en-US" sz="4000" dirty="0" smtClean="0">
              <a:solidFill>
                <a:schemeClr val="bg2"/>
              </a:solidFill>
            </a:endParaRPr>
          </a:p>
          <a:p>
            <a:r>
              <a:rPr lang="en-US" sz="4000" dirty="0" smtClean="0">
                <a:solidFill>
                  <a:schemeClr val="bg2"/>
                </a:solidFill>
              </a:rPr>
              <a:t>Fewer </a:t>
            </a:r>
            <a:r>
              <a:rPr lang="en-US" sz="4000" dirty="0">
                <a:solidFill>
                  <a:schemeClr val="bg2"/>
                </a:solidFill>
              </a:rPr>
              <a:t>additional vehicular trips could be added by development without providing mitigation or modifications to the development in order to meet the City’s current level of service standard</a:t>
            </a:r>
            <a:r>
              <a:rPr lang="en-US" sz="4000" dirty="0" smtClean="0">
                <a:solidFill>
                  <a:schemeClr val="bg2"/>
                </a:solidFill>
              </a:rPr>
              <a:t>. This is true for any proposed development.</a:t>
            </a:r>
            <a:endParaRPr lang="en-US" sz="4000" dirty="0">
              <a:solidFill>
                <a:schemeClr val="bg2"/>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3857" y="4267200"/>
            <a:ext cx="5761043" cy="5250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0472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11100475" cy="923330"/>
          </a:xfrm>
          <a:prstGeom prst="rect">
            <a:avLst/>
          </a:prstGeom>
        </p:spPr>
        <p:txBody>
          <a:bodyPr wrap="none">
            <a:spAutoFit/>
          </a:bodyPr>
          <a:lstStyle/>
          <a:p>
            <a:r>
              <a:rPr lang="en-US" sz="5400" b="1" cap="small" dirty="0" smtClean="0">
                <a:solidFill>
                  <a:schemeClr val="bg2"/>
                </a:solidFill>
              </a:rPr>
              <a:t>Concern - Waiting behind stopped buses</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2" name="Rectangle 1"/>
          <p:cNvSpPr/>
          <p:nvPr/>
        </p:nvSpPr>
        <p:spPr>
          <a:xfrm>
            <a:off x="106680" y="990600"/>
            <a:ext cx="15301621" cy="3046988"/>
          </a:xfrm>
          <a:prstGeom prst="rect">
            <a:avLst/>
          </a:prstGeom>
        </p:spPr>
        <p:txBody>
          <a:bodyPr wrap="square">
            <a:spAutoFit/>
          </a:bodyPr>
          <a:lstStyle/>
          <a:p>
            <a:r>
              <a:rPr lang="en-US" sz="4000" dirty="0" smtClean="0">
                <a:solidFill>
                  <a:schemeClr val="bg2">
                    <a:lumMod val="75000"/>
                  </a:schemeClr>
                </a:solidFill>
              </a:rPr>
              <a:t>Asymmetrical design for locations with bus stops, providing wide bike lane/bus stop space. There are a maximum of 4 buses per hour at any time of day on this corridor. It is legal to go around stopped vehicles or blockages (except school buses with paddles out).</a:t>
            </a:r>
            <a:endParaRPr lang="en-US" sz="4000" dirty="0">
              <a:solidFill>
                <a:schemeClr val="bg2">
                  <a:lumMod val="75000"/>
                </a:schemeClr>
              </a:solidFill>
            </a:endParaRPr>
          </a:p>
          <a:p>
            <a:endParaRPr lang="en-US" sz="3200" dirty="0" smtClean="0">
              <a:solidFill>
                <a:schemeClr val="bg2">
                  <a:lumMod val="75000"/>
                </a:schemeClr>
              </a:solidFill>
            </a:endParaRPr>
          </a:p>
        </p:txBody>
      </p:sp>
      <p:sp>
        <p:nvSpPr>
          <p:cNvPr id="3" name="Rectangle 2"/>
          <p:cNvSpPr/>
          <p:nvPr/>
        </p:nvSpPr>
        <p:spPr>
          <a:xfrm>
            <a:off x="11184995" y="5352395"/>
            <a:ext cx="3937214" cy="440120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4000" b="1" dirty="0">
                <a:solidFill>
                  <a:schemeClr val="bg2">
                    <a:lumMod val="75000"/>
                  </a:schemeClr>
                </a:solidFill>
              </a:rPr>
              <a:t>We want to hear what you think about the design choices and trade offs for this issue – see boards around the room.</a:t>
            </a:r>
          </a:p>
        </p:txBody>
      </p:sp>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4359"/>
          <a:stretch/>
        </p:blipFill>
        <p:spPr bwMode="auto">
          <a:xfrm>
            <a:off x="260850" y="5899490"/>
            <a:ext cx="10578773" cy="298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44148" y="3810000"/>
            <a:ext cx="4374404" cy="1323439"/>
          </a:xfrm>
          <a:prstGeom prst="rect">
            <a:avLst/>
          </a:prstGeom>
          <a:noFill/>
        </p:spPr>
        <p:txBody>
          <a:bodyPr wrap="none" rtlCol="0">
            <a:spAutoFit/>
          </a:bodyPr>
          <a:lstStyle/>
          <a:p>
            <a:pPr algn="ctr"/>
            <a:r>
              <a:rPr lang="en-US" sz="4000" dirty="0" smtClean="0">
                <a:solidFill>
                  <a:schemeClr val="accent1">
                    <a:lumMod val="50000"/>
                  </a:schemeClr>
                </a:solidFill>
              </a:rPr>
              <a:t>Wider bike/bus lane</a:t>
            </a:r>
          </a:p>
          <a:p>
            <a:pPr algn="ctr"/>
            <a:r>
              <a:rPr lang="en-US" sz="4000" dirty="0" smtClean="0">
                <a:solidFill>
                  <a:schemeClr val="accent1">
                    <a:lumMod val="50000"/>
                  </a:schemeClr>
                </a:solidFill>
              </a:rPr>
              <a:t>At intersections</a:t>
            </a:r>
            <a:endParaRPr lang="en-US" sz="4000" dirty="0">
              <a:solidFill>
                <a:schemeClr val="accent1">
                  <a:lumMod val="50000"/>
                </a:schemeClr>
              </a:solidFill>
            </a:endParaRPr>
          </a:p>
        </p:txBody>
      </p:sp>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2182"/>
          <a:stretch/>
        </p:blipFill>
        <p:spPr bwMode="auto">
          <a:xfrm>
            <a:off x="280515" y="8822083"/>
            <a:ext cx="10578773" cy="70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Down Arrow 13"/>
          <p:cNvSpPr/>
          <p:nvPr/>
        </p:nvSpPr>
        <p:spPr>
          <a:xfrm>
            <a:off x="8592443" y="5137720"/>
            <a:ext cx="457200" cy="896005"/>
          </a:xfrm>
          <a:prstGeom prst="downArrow">
            <a:avLst>
              <a:gd name="adj1" fmla="val 24193"/>
              <a:gd name="adj2" fmla="val 564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95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A74085F8-BE80-4351-B0BB-D7E5680C4F4F}"/>
              </a:ext>
            </a:extLst>
          </p:cNvPr>
          <p:cNvPicPr>
            <a:picLocks noChangeAspect="1"/>
          </p:cNvPicPr>
          <p:nvPr/>
        </p:nvPicPr>
        <p:blipFill>
          <a:blip r:embed="rId3"/>
          <a:stretch>
            <a:fillRect/>
          </a:stretch>
        </p:blipFill>
        <p:spPr>
          <a:xfrm>
            <a:off x="626119" y="5575077"/>
            <a:ext cx="10273816" cy="2757141"/>
          </a:xfrm>
          <a:prstGeom prst="rect">
            <a:avLst/>
          </a:prstGeom>
        </p:spPr>
      </p:pic>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12224565" cy="923330"/>
          </a:xfrm>
          <a:prstGeom prst="rect">
            <a:avLst/>
          </a:prstGeom>
        </p:spPr>
        <p:txBody>
          <a:bodyPr wrap="none">
            <a:spAutoFit/>
          </a:bodyPr>
          <a:lstStyle/>
          <a:p>
            <a:r>
              <a:rPr lang="en-US" sz="5400" b="1" cap="small" dirty="0" smtClean="0">
                <a:solidFill>
                  <a:schemeClr val="bg2"/>
                </a:solidFill>
              </a:rPr>
              <a:t>Concern - Following Slow Moving Vehicles</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2" name="Rectangle 1"/>
          <p:cNvSpPr/>
          <p:nvPr/>
        </p:nvSpPr>
        <p:spPr>
          <a:xfrm>
            <a:off x="106680" y="1066800"/>
            <a:ext cx="15301621" cy="4585871"/>
          </a:xfrm>
          <a:prstGeom prst="rect">
            <a:avLst/>
          </a:prstGeom>
        </p:spPr>
        <p:txBody>
          <a:bodyPr wrap="square">
            <a:spAutoFit/>
          </a:bodyPr>
          <a:lstStyle/>
          <a:p>
            <a:r>
              <a:rPr lang="en-US" sz="4000" dirty="0" smtClean="0">
                <a:solidFill>
                  <a:schemeClr val="bg2">
                    <a:lumMod val="75000"/>
                  </a:schemeClr>
                </a:solidFill>
              </a:rPr>
              <a:t>It is illegal for slow moving vehicles to hold up more than 5 vehicles; The wider bike lane proposed for bus stops could serve as truck pullouts. </a:t>
            </a:r>
          </a:p>
          <a:p>
            <a:endParaRPr lang="en-US" sz="1600" dirty="0">
              <a:solidFill>
                <a:schemeClr val="bg2">
                  <a:lumMod val="75000"/>
                </a:schemeClr>
              </a:solidFill>
            </a:endParaRPr>
          </a:p>
          <a:p>
            <a:pPr marL="457200" indent="-457200">
              <a:buFont typeface="Arial" panose="020B0604020202020204" pitchFamily="34" charset="0"/>
              <a:buChar char="•"/>
            </a:pPr>
            <a:r>
              <a:rPr lang="en-US" sz="4000" dirty="0" smtClean="0">
                <a:solidFill>
                  <a:schemeClr val="bg2">
                    <a:lumMod val="75000"/>
                  </a:schemeClr>
                </a:solidFill>
              </a:rPr>
              <a:t>The City has some regulatory authority on truck operations and can develop a strategy for operations if needed. </a:t>
            </a:r>
          </a:p>
          <a:p>
            <a:pPr marL="457200" indent="-457200">
              <a:buFont typeface="Arial" panose="020B0604020202020204" pitchFamily="34" charset="0"/>
              <a:buChar char="•"/>
            </a:pPr>
            <a:r>
              <a:rPr lang="en-US" sz="4000" dirty="0" smtClean="0">
                <a:solidFill>
                  <a:schemeClr val="bg2">
                    <a:lumMod val="75000"/>
                  </a:schemeClr>
                </a:solidFill>
              </a:rPr>
              <a:t>Contingency plan concept if slow moving vehicle delay proves to be a bigger impact than anticipated as shown below.</a:t>
            </a:r>
            <a:endParaRPr lang="en-US" sz="4000" dirty="0">
              <a:solidFill>
                <a:schemeClr val="bg2">
                  <a:lumMod val="75000"/>
                </a:schemeClr>
              </a:solidFill>
            </a:endParaRPr>
          </a:p>
          <a:p>
            <a:endParaRPr lang="en-US" sz="3200" dirty="0" smtClean="0">
              <a:solidFill>
                <a:schemeClr val="bg2">
                  <a:lumMod val="75000"/>
                </a:schemeClr>
              </a:solidFill>
            </a:endParaRPr>
          </a:p>
        </p:txBody>
      </p:sp>
      <p:pic>
        <p:nvPicPr>
          <p:cNvPr id="10" name="Picture 9"/>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25494" t="10269" r="30797" b="11950"/>
          <a:stretch/>
        </p:blipFill>
        <p:spPr bwMode="auto">
          <a:xfrm>
            <a:off x="11506200" y="5257800"/>
            <a:ext cx="3588402" cy="3394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0744200" y="8763000"/>
            <a:ext cx="4869011" cy="1200329"/>
          </a:xfrm>
          <a:prstGeom prst="rect">
            <a:avLst/>
          </a:prstGeom>
        </p:spPr>
        <p:txBody>
          <a:bodyPr wrap="square">
            <a:spAutoFit/>
          </a:bodyPr>
          <a:lstStyle/>
          <a:p>
            <a:pPr algn="ctr"/>
            <a:r>
              <a:rPr lang="en-US" sz="3600" b="1" dirty="0" smtClean="0">
                <a:solidFill>
                  <a:schemeClr val="accent3">
                    <a:lumMod val="75000"/>
                  </a:schemeClr>
                </a:solidFill>
              </a:rPr>
              <a:t>34 mph speed following a Metro bus</a:t>
            </a:r>
            <a:r>
              <a:rPr lang="en-US" sz="3600" b="1" dirty="0">
                <a:solidFill>
                  <a:schemeClr val="accent3">
                    <a:lumMod val="75000"/>
                  </a:schemeClr>
                </a:solidFill>
              </a:rPr>
              <a:t> </a:t>
            </a:r>
            <a:r>
              <a:rPr lang="en-US" sz="3600" b="1" dirty="0" smtClean="0">
                <a:solidFill>
                  <a:schemeClr val="accent3">
                    <a:lumMod val="75000"/>
                  </a:schemeClr>
                </a:solidFill>
              </a:rPr>
              <a:t>uphill</a:t>
            </a:r>
          </a:p>
        </p:txBody>
      </p:sp>
      <p:sp>
        <p:nvSpPr>
          <p:cNvPr id="15" name="TextBox 14"/>
          <p:cNvSpPr txBox="1"/>
          <p:nvPr/>
        </p:nvSpPr>
        <p:spPr>
          <a:xfrm>
            <a:off x="7543800" y="8380274"/>
            <a:ext cx="2350325" cy="1754326"/>
          </a:xfrm>
          <a:prstGeom prst="rect">
            <a:avLst/>
          </a:prstGeom>
          <a:noFill/>
        </p:spPr>
        <p:txBody>
          <a:bodyPr wrap="square" rtlCol="0">
            <a:spAutoFit/>
          </a:bodyPr>
          <a:lstStyle/>
          <a:p>
            <a:pPr algn="ctr"/>
            <a:r>
              <a:rPr lang="en-US" sz="3600" dirty="0" smtClean="0">
                <a:solidFill>
                  <a:schemeClr val="bg1"/>
                </a:solidFill>
              </a:rPr>
              <a:t>Truck/Bus/Bike Lane Only</a:t>
            </a:r>
          </a:p>
        </p:txBody>
      </p:sp>
      <p:sp>
        <p:nvSpPr>
          <p:cNvPr id="17" name="TextBox 16"/>
          <p:cNvSpPr txBox="1"/>
          <p:nvPr/>
        </p:nvSpPr>
        <p:spPr>
          <a:xfrm>
            <a:off x="5486400" y="8380274"/>
            <a:ext cx="1981200" cy="1200329"/>
          </a:xfrm>
          <a:prstGeom prst="rect">
            <a:avLst/>
          </a:prstGeom>
          <a:noFill/>
        </p:spPr>
        <p:txBody>
          <a:bodyPr wrap="square" rtlCol="0">
            <a:spAutoFit/>
          </a:bodyPr>
          <a:lstStyle/>
          <a:p>
            <a:pPr algn="ctr"/>
            <a:r>
              <a:rPr lang="en-US" sz="3600" dirty="0" smtClean="0">
                <a:solidFill>
                  <a:schemeClr val="bg1"/>
                </a:solidFill>
              </a:rPr>
              <a:t>Car </a:t>
            </a:r>
          </a:p>
          <a:p>
            <a:pPr algn="ctr"/>
            <a:r>
              <a:rPr lang="en-US" sz="3600" dirty="0" smtClean="0">
                <a:solidFill>
                  <a:schemeClr val="bg1"/>
                </a:solidFill>
              </a:rPr>
              <a:t>Lane</a:t>
            </a:r>
            <a:endParaRPr lang="en-US" sz="3600" dirty="0">
              <a:solidFill>
                <a:schemeClr val="bg1"/>
              </a:solidFill>
            </a:endParaRPr>
          </a:p>
        </p:txBody>
      </p:sp>
      <p:sp>
        <p:nvSpPr>
          <p:cNvPr id="18" name="TextBox 17"/>
          <p:cNvSpPr txBox="1"/>
          <p:nvPr/>
        </p:nvSpPr>
        <p:spPr>
          <a:xfrm>
            <a:off x="3626473" y="8249280"/>
            <a:ext cx="2012327" cy="1754326"/>
          </a:xfrm>
          <a:prstGeom prst="rect">
            <a:avLst/>
          </a:prstGeom>
          <a:noFill/>
        </p:spPr>
        <p:txBody>
          <a:bodyPr wrap="square" rtlCol="0">
            <a:spAutoFit/>
          </a:bodyPr>
          <a:lstStyle/>
          <a:p>
            <a:pPr algn="ctr"/>
            <a:r>
              <a:rPr lang="en-US" sz="3600" dirty="0" smtClean="0">
                <a:solidFill>
                  <a:schemeClr val="bg1"/>
                </a:solidFill>
              </a:rPr>
              <a:t>Center Turn </a:t>
            </a:r>
          </a:p>
          <a:p>
            <a:pPr algn="ctr"/>
            <a:r>
              <a:rPr lang="en-US" sz="3600" dirty="0" smtClean="0">
                <a:solidFill>
                  <a:schemeClr val="bg1"/>
                </a:solidFill>
              </a:rPr>
              <a:t>Lane</a:t>
            </a:r>
            <a:endParaRPr lang="en-US" sz="3600" dirty="0">
              <a:solidFill>
                <a:schemeClr val="bg1"/>
              </a:solidFill>
            </a:endParaRPr>
          </a:p>
        </p:txBody>
      </p:sp>
      <p:sp>
        <p:nvSpPr>
          <p:cNvPr id="19" name="TextBox 18"/>
          <p:cNvSpPr txBox="1"/>
          <p:nvPr/>
        </p:nvSpPr>
        <p:spPr>
          <a:xfrm>
            <a:off x="1494504" y="8249280"/>
            <a:ext cx="2514600" cy="1754326"/>
          </a:xfrm>
          <a:prstGeom prst="rect">
            <a:avLst/>
          </a:prstGeom>
          <a:noFill/>
        </p:spPr>
        <p:txBody>
          <a:bodyPr wrap="square" rtlCol="0">
            <a:spAutoFit/>
          </a:bodyPr>
          <a:lstStyle/>
          <a:p>
            <a:pPr algn="ctr"/>
            <a:r>
              <a:rPr lang="en-US" sz="3600" dirty="0" smtClean="0">
                <a:solidFill>
                  <a:schemeClr val="bg1"/>
                </a:solidFill>
              </a:rPr>
              <a:t>Car Lane Shared w/ Bikes</a:t>
            </a:r>
            <a:endParaRPr lang="en-US" sz="3600" dirty="0">
              <a:solidFill>
                <a:schemeClr val="bg1"/>
              </a:solidFill>
            </a:endParaRPr>
          </a:p>
        </p:txBody>
      </p:sp>
      <p:sp>
        <p:nvSpPr>
          <p:cNvPr id="20" name="TextBox 19"/>
          <p:cNvSpPr txBox="1"/>
          <p:nvPr/>
        </p:nvSpPr>
        <p:spPr>
          <a:xfrm>
            <a:off x="7625717" y="5029200"/>
            <a:ext cx="2262250" cy="707886"/>
          </a:xfrm>
          <a:prstGeom prst="rect">
            <a:avLst/>
          </a:prstGeom>
          <a:noFill/>
        </p:spPr>
        <p:txBody>
          <a:bodyPr wrap="square" rtlCol="0">
            <a:spAutoFit/>
          </a:bodyPr>
          <a:lstStyle/>
          <a:p>
            <a:pPr algn="ctr"/>
            <a:r>
              <a:rPr lang="en-US" sz="4000" dirty="0" smtClean="0">
                <a:solidFill>
                  <a:schemeClr val="bg1"/>
                </a:solidFill>
              </a:rPr>
              <a:t>uphill</a:t>
            </a:r>
          </a:p>
        </p:txBody>
      </p:sp>
      <p:sp>
        <p:nvSpPr>
          <p:cNvPr id="21" name="TextBox 20"/>
          <p:cNvSpPr txBox="1"/>
          <p:nvPr/>
        </p:nvSpPr>
        <p:spPr>
          <a:xfrm>
            <a:off x="1569073" y="5029200"/>
            <a:ext cx="2262250" cy="707886"/>
          </a:xfrm>
          <a:prstGeom prst="rect">
            <a:avLst/>
          </a:prstGeom>
          <a:noFill/>
        </p:spPr>
        <p:txBody>
          <a:bodyPr wrap="square" rtlCol="0">
            <a:spAutoFit/>
          </a:bodyPr>
          <a:lstStyle/>
          <a:p>
            <a:pPr algn="ctr"/>
            <a:r>
              <a:rPr lang="en-US" sz="4000" dirty="0" smtClean="0">
                <a:solidFill>
                  <a:schemeClr val="bg1"/>
                </a:solidFill>
              </a:rPr>
              <a:t>downhill</a:t>
            </a:r>
          </a:p>
        </p:txBody>
      </p:sp>
    </p:spTree>
    <p:extLst>
      <p:ext uri="{BB962C8B-B14F-4D97-AF65-F5344CB8AC3E}">
        <p14:creationId xmlns:p14="http://schemas.microsoft.com/office/powerpoint/2010/main" val="1600065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13910924" cy="923330"/>
          </a:xfrm>
          <a:prstGeom prst="rect">
            <a:avLst/>
          </a:prstGeom>
        </p:spPr>
        <p:txBody>
          <a:bodyPr wrap="none">
            <a:spAutoFit/>
          </a:bodyPr>
          <a:lstStyle/>
          <a:p>
            <a:r>
              <a:rPr lang="en-US" sz="5400" b="1" cap="small" dirty="0" smtClean="0">
                <a:solidFill>
                  <a:schemeClr val="bg2"/>
                </a:solidFill>
              </a:rPr>
              <a:t>Concern - Garbage Pickup and Delivery Blockages</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2" name="Rectangle 1"/>
          <p:cNvSpPr/>
          <p:nvPr/>
        </p:nvSpPr>
        <p:spPr>
          <a:xfrm>
            <a:off x="106680" y="990600"/>
            <a:ext cx="15301621" cy="4324261"/>
          </a:xfrm>
          <a:prstGeom prst="rect">
            <a:avLst/>
          </a:prstGeom>
        </p:spPr>
        <p:txBody>
          <a:bodyPr wrap="square">
            <a:spAutoFit/>
          </a:bodyPr>
          <a:lstStyle/>
          <a:p>
            <a:r>
              <a:rPr lang="en-US" sz="4000" dirty="0" smtClean="0">
                <a:solidFill>
                  <a:schemeClr val="bg2">
                    <a:lumMod val="75000"/>
                  </a:schemeClr>
                </a:solidFill>
              </a:rPr>
              <a:t>It is legal to go around </a:t>
            </a:r>
            <a:r>
              <a:rPr lang="en-US" sz="4000" b="1" dirty="0" smtClean="0">
                <a:solidFill>
                  <a:schemeClr val="bg2">
                    <a:lumMod val="75000"/>
                  </a:schemeClr>
                </a:solidFill>
              </a:rPr>
              <a:t>stopped</a:t>
            </a:r>
            <a:r>
              <a:rPr lang="en-US" sz="4000" dirty="0" smtClean="0">
                <a:solidFill>
                  <a:schemeClr val="bg2">
                    <a:lumMod val="75000"/>
                  </a:schemeClr>
                </a:solidFill>
              </a:rPr>
              <a:t>, blocking vehicles. </a:t>
            </a:r>
            <a:br>
              <a:rPr lang="en-US" sz="4000" dirty="0" smtClean="0">
                <a:solidFill>
                  <a:schemeClr val="bg2">
                    <a:lumMod val="75000"/>
                  </a:schemeClr>
                </a:solidFill>
              </a:rPr>
            </a:br>
            <a:endParaRPr lang="en-US" sz="1100" dirty="0">
              <a:solidFill>
                <a:schemeClr val="bg2">
                  <a:lumMod val="75000"/>
                </a:schemeClr>
              </a:solidFill>
            </a:endParaRPr>
          </a:p>
          <a:p>
            <a:r>
              <a:rPr lang="en-US" sz="4000" dirty="0" smtClean="0">
                <a:solidFill>
                  <a:schemeClr val="bg2">
                    <a:lumMod val="75000"/>
                  </a:schemeClr>
                </a:solidFill>
              </a:rPr>
              <a:t>Stopped vehicles will primarily be contained in the bike lane, leaving plenty of room for drivers to safely go around, especially considering the center turn lane will be mostly unoccupied on segments of the corridor where this would occur.</a:t>
            </a:r>
          </a:p>
          <a:p>
            <a:endParaRPr lang="en-US" sz="3200" dirty="0" smtClean="0">
              <a:solidFill>
                <a:schemeClr val="bg2">
                  <a:lumMod val="75000"/>
                </a:schemeClr>
              </a:solidFill>
            </a:endParaRPr>
          </a:p>
          <a:p>
            <a:r>
              <a:rPr lang="en-US" sz="3200" dirty="0" smtClean="0">
                <a:solidFill>
                  <a:schemeClr val="bg2">
                    <a:lumMod val="75000"/>
                  </a:schemeClr>
                </a:solidFill>
              </a:rPr>
              <a:t> </a:t>
            </a:r>
            <a:endParaRPr lang="en-US" sz="3200" dirty="0">
              <a:solidFill>
                <a:schemeClr val="bg2">
                  <a:lumMod val="75000"/>
                </a:schemeClr>
              </a:solidFill>
            </a:endParaRPr>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58364"/>
            <a:ext cx="5638800" cy="4468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2569"/>
          <a:stretch/>
        </p:blipFill>
        <p:spPr bwMode="auto">
          <a:xfrm>
            <a:off x="7162800" y="4953000"/>
            <a:ext cx="7798358" cy="4079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73450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1910"/>
            <a:ext cx="8753487" cy="923330"/>
          </a:xfrm>
          <a:prstGeom prst="rect">
            <a:avLst/>
          </a:prstGeom>
        </p:spPr>
        <p:txBody>
          <a:bodyPr wrap="none">
            <a:spAutoFit/>
          </a:bodyPr>
          <a:lstStyle/>
          <a:p>
            <a:r>
              <a:rPr lang="en-US" sz="5400" b="1" cap="small" dirty="0" smtClean="0">
                <a:solidFill>
                  <a:schemeClr val="bg2"/>
                </a:solidFill>
              </a:rPr>
              <a:t>Concern - Cut Through Traffic</a:t>
            </a:r>
            <a:endParaRPr lang="en-US" sz="5400" b="1" dirty="0">
              <a:solidFill>
                <a:schemeClr val="bg2"/>
              </a:solidFill>
            </a:endParaRPr>
          </a:p>
        </p:txBody>
      </p:sp>
      <p:pic>
        <p:nvPicPr>
          <p:cNvPr id="7" name="Picture 6" descr="G:\PWORKS\ENGINEERING\CIP Projects\Bike Plan Implementation\300 Design\CAD\A-Plot Sheets\Logos&amp;ImageReferences\Shoreline_LOGO.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pic>
        <p:nvPicPr>
          <p:cNvPr id="3074" name="Picture 2" descr="NTSP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81" y="6550076"/>
            <a:ext cx="8686800" cy="28225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19200"/>
            <a:ext cx="14935200" cy="5016758"/>
          </a:xfrm>
          <a:prstGeom prst="rect">
            <a:avLst/>
          </a:prstGeom>
        </p:spPr>
        <p:txBody>
          <a:bodyPr wrap="square">
            <a:spAutoFit/>
          </a:bodyPr>
          <a:lstStyle/>
          <a:p>
            <a:pPr marL="457200" indent="-457200">
              <a:buFont typeface="Arial" panose="020B0604020202020204" pitchFamily="34" charset="0"/>
              <a:buChar char="•"/>
            </a:pPr>
            <a:r>
              <a:rPr lang="en-US" sz="4000" dirty="0" smtClean="0">
                <a:solidFill>
                  <a:schemeClr val="bg2">
                    <a:lumMod val="75000"/>
                  </a:schemeClr>
                </a:solidFill>
              </a:rPr>
              <a:t>We don’t expect to see much traffic diversion since the project doesn’t significantly increase delay. </a:t>
            </a:r>
          </a:p>
          <a:p>
            <a:pPr marL="457200" indent="-457200">
              <a:buFont typeface="Arial" panose="020B0604020202020204" pitchFamily="34" charset="0"/>
              <a:buChar char="•"/>
            </a:pPr>
            <a:r>
              <a:rPr lang="en-US" sz="4000" dirty="0" smtClean="0">
                <a:solidFill>
                  <a:schemeClr val="bg2">
                    <a:lumMod val="75000"/>
                  </a:schemeClr>
                </a:solidFill>
              </a:rPr>
              <a:t>We still want to hear what you think some primary cut through routes will be.</a:t>
            </a:r>
          </a:p>
          <a:p>
            <a:pPr marL="457200" indent="-457200">
              <a:buFont typeface="Arial" panose="020B0604020202020204" pitchFamily="34" charset="0"/>
              <a:buChar char="•"/>
            </a:pPr>
            <a:r>
              <a:rPr lang="en-US" sz="4000" dirty="0" smtClean="0">
                <a:solidFill>
                  <a:schemeClr val="bg2">
                    <a:lumMod val="75000"/>
                  </a:schemeClr>
                </a:solidFill>
              </a:rPr>
              <a:t>Once we have this information we will collect data and monitor the before vs. after.</a:t>
            </a:r>
          </a:p>
          <a:p>
            <a:pPr marL="457200" indent="-457200">
              <a:buFont typeface="Arial" panose="020B0604020202020204" pitchFamily="34" charset="0"/>
              <a:buChar char="•"/>
            </a:pPr>
            <a:r>
              <a:rPr lang="en-US" sz="4000" dirty="0" smtClean="0">
                <a:solidFill>
                  <a:schemeClr val="bg2">
                    <a:lumMod val="75000"/>
                  </a:schemeClr>
                </a:solidFill>
              </a:rPr>
              <a:t>If significant cut through is present, we can implement traffic calming as part of our Neighborhood Traffic Safety Program.</a:t>
            </a:r>
            <a:endParaRPr lang="en-US" sz="4000" dirty="0">
              <a:solidFill>
                <a:schemeClr val="bg2">
                  <a:lumMod val="75000"/>
                </a:schemeClr>
              </a:solidFill>
            </a:endParaRPr>
          </a:p>
        </p:txBody>
      </p:sp>
      <p:sp>
        <p:nvSpPr>
          <p:cNvPr id="8" name="Rectangle 7"/>
          <p:cNvSpPr/>
          <p:nvPr/>
        </p:nvSpPr>
        <p:spPr>
          <a:xfrm>
            <a:off x="9537700" y="6629400"/>
            <a:ext cx="5397500" cy="255454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4000" b="1" dirty="0">
                <a:solidFill>
                  <a:schemeClr val="bg2">
                    <a:lumMod val="75000"/>
                  </a:schemeClr>
                </a:solidFill>
              </a:rPr>
              <a:t>We want to hear </a:t>
            </a:r>
            <a:r>
              <a:rPr lang="en-US" sz="4000" b="1" dirty="0" smtClean="0">
                <a:solidFill>
                  <a:schemeClr val="bg2">
                    <a:lumMod val="75000"/>
                  </a:schemeClr>
                </a:solidFill>
              </a:rPr>
              <a:t>where you think cut through traffic will occur – see roll plot station.</a:t>
            </a:r>
            <a:endParaRPr lang="en-US" sz="4000" b="1" dirty="0">
              <a:solidFill>
                <a:schemeClr val="bg2">
                  <a:lumMod val="75000"/>
                </a:schemeClr>
              </a:solidFill>
            </a:endParaRPr>
          </a:p>
        </p:txBody>
      </p:sp>
    </p:spTree>
    <p:extLst>
      <p:ext uri="{BB962C8B-B14F-4D97-AF65-F5344CB8AC3E}">
        <p14:creationId xmlns:p14="http://schemas.microsoft.com/office/powerpoint/2010/main" val="2869407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1910"/>
            <a:ext cx="4818307" cy="923330"/>
          </a:xfrm>
          <a:prstGeom prst="rect">
            <a:avLst/>
          </a:prstGeom>
        </p:spPr>
        <p:txBody>
          <a:bodyPr wrap="none">
            <a:spAutoFit/>
          </a:bodyPr>
          <a:lstStyle/>
          <a:p>
            <a:r>
              <a:rPr lang="en-US" sz="5400" b="1" cap="small" dirty="0" smtClean="0">
                <a:solidFill>
                  <a:schemeClr val="bg2"/>
                </a:solidFill>
              </a:rPr>
              <a:t>Seeking Feedback</a:t>
            </a:r>
            <a:endParaRPr lang="en-US" sz="5400" b="1" dirty="0">
              <a:solidFill>
                <a:schemeClr val="bg2"/>
              </a:solidFill>
            </a:endParaRPr>
          </a:p>
        </p:txBody>
      </p:sp>
      <p:pic>
        <p:nvPicPr>
          <p:cNvPr id="7" name="Picture 6"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8" name="Rectangle 7"/>
          <p:cNvSpPr/>
          <p:nvPr/>
        </p:nvSpPr>
        <p:spPr>
          <a:xfrm>
            <a:off x="632328" y="1905000"/>
            <a:ext cx="14280144" cy="4909036"/>
          </a:xfrm>
          <a:prstGeom prst="rect">
            <a:avLst/>
          </a:prstGeom>
        </p:spPr>
        <p:txBody>
          <a:bodyPr wrap="square">
            <a:spAutoFit/>
          </a:bodyPr>
          <a:lstStyle/>
          <a:p>
            <a:pPr marL="457200" indent="-457200">
              <a:buFont typeface="Arial" panose="020B0604020202020204" pitchFamily="34" charset="0"/>
              <a:buChar char="•"/>
            </a:pPr>
            <a:r>
              <a:rPr lang="en-US" sz="4000" b="1" dirty="0" smtClean="0">
                <a:solidFill>
                  <a:schemeClr val="bg2">
                    <a:lumMod val="75000"/>
                  </a:schemeClr>
                </a:solidFill>
              </a:rPr>
              <a:t>Intersection Design Options </a:t>
            </a:r>
            <a:r>
              <a:rPr lang="en-US" sz="4000" dirty="0" smtClean="0">
                <a:solidFill>
                  <a:schemeClr val="bg2">
                    <a:lumMod val="75000"/>
                  </a:schemeClr>
                </a:solidFill>
              </a:rPr>
              <a:t>– more than one for some, which do you prefer?</a:t>
            </a:r>
            <a:br>
              <a:rPr lang="en-US" sz="4000" dirty="0" smtClean="0">
                <a:solidFill>
                  <a:schemeClr val="bg2">
                    <a:lumMod val="75000"/>
                  </a:schemeClr>
                </a:solidFill>
              </a:rPr>
            </a:br>
            <a:r>
              <a:rPr lang="en-US" sz="1100" dirty="0" smtClean="0">
                <a:solidFill>
                  <a:schemeClr val="bg2">
                    <a:lumMod val="75000"/>
                  </a:schemeClr>
                </a:solidFill>
              </a:rPr>
              <a:t> </a:t>
            </a:r>
            <a:endParaRPr lang="en-US" sz="4000" dirty="0" smtClean="0">
              <a:solidFill>
                <a:schemeClr val="bg2">
                  <a:lumMod val="75000"/>
                </a:schemeClr>
              </a:solidFill>
            </a:endParaRPr>
          </a:p>
          <a:p>
            <a:pPr marL="457200" indent="-457200">
              <a:buFont typeface="Arial" panose="020B0604020202020204" pitchFamily="34" charset="0"/>
              <a:buChar char="•"/>
            </a:pPr>
            <a:r>
              <a:rPr lang="en-US" sz="4000" dirty="0" smtClean="0">
                <a:solidFill>
                  <a:schemeClr val="bg2">
                    <a:lumMod val="75000"/>
                  </a:schemeClr>
                </a:solidFill>
              </a:rPr>
              <a:t>Lane width and </a:t>
            </a:r>
            <a:r>
              <a:rPr lang="en-US" sz="4000" b="1" dirty="0" smtClean="0">
                <a:solidFill>
                  <a:schemeClr val="bg2">
                    <a:lumMod val="75000"/>
                  </a:schemeClr>
                </a:solidFill>
              </a:rPr>
              <a:t>alignment choices </a:t>
            </a:r>
            <a:r>
              <a:rPr lang="en-US" sz="4000" dirty="0" smtClean="0">
                <a:solidFill>
                  <a:schemeClr val="bg2">
                    <a:lumMod val="75000"/>
                  </a:schemeClr>
                </a:solidFill>
              </a:rPr>
              <a:t>and trade offs for bus stops.</a:t>
            </a:r>
          </a:p>
          <a:p>
            <a:pPr marL="457200" indent="-457200">
              <a:buFont typeface="Arial" panose="020B0604020202020204" pitchFamily="34" charset="0"/>
              <a:buChar char="•"/>
            </a:pPr>
            <a:endParaRPr lang="en-US" sz="1100" dirty="0">
              <a:solidFill>
                <a:schemeClr val="bg2">
                  <a:lumMod val="75000"/>
                </a:schemeClr>
              </a:solidFill>
            </a:endParaRPr>
          </a:p>
          <a:p>
            <a:pPr marL="457200" indent="-457200">
              <a:buFont typeface="Arial" panose="020B0604020202020204" pitchFamily="34" charset="0"/>
              <a:buChar char="•"/>
            </a:pPr>
            <a:r>
              <a:rPr lang="en-US" sz="4000" dirty="0" smtClean="0">
                <a:solidFill>
                  <a:schemeClr val="bg2">
                    <a:lumMod val="75000"/>
                  </a:schemeClr>
                </a:solidFill>
              </a:rPr>
              <a:t>What streets do you think are most likely to see </a:t>
            </a:r>
            <a:r>
              <a:rPr lang="en-US" sz="4000" b="1" dirty="0" smtClean="0">
                <a:solidFill>
                  <a:schemeClr val="bg2">
                    <a:lumMod val="75000"/>
                  </a:schemeClr>
                </a:solidFill>
              </a:rPr>
              <a:t>cut through traffic?</a:t>
            </a:r>
          </a:p>
          <a:p>
            <a:pPr marL="457200" indent="-457200">
              <a:buFont typeface="Arial" panose="020B0604020202020204" pitchFamily="34" charset="0"/>
              <a:buChar char="•"/>
            </a:pPr>
            <a:endParaRPr lang="en-US" sz="1100" dirty="0" smtClean="0">
              <a:solidFill>
                <a:schemeClr val="bg2">
                  <a:lumMod val="75000"/>
                </a:schemeClr>
              </a:solidFill>
            </a:endParaRPr>
          </a:p>
          <a:p>
            <a:pPr marL="457200" indent="-457200">
              <a:buFont typeface="Arial" panose="020B0604020202020204" pitchFamily="34" charset="0"/>
              <a:buChar char="•"/>
            </a:pPr>
            <a:r>
              <a:rPr lang="en-US" sz="4000" dirty="0" smtClean="0">
                <a:solidFill>
                  <a:schemeClr val="bg2">
                    <a:lumMod val="75000"/>
                  </a:schemeClr>
                </a:solidFill>
              </a:rPr>
              <a:t>Please tell us about any </a:t>
            </a:r>
            <a:r>
              <a:rPr lang="en-US" sz="4000" b="1" dirty="0" smtClean="0">
                <a:solidFill>
                  <a:schemeClr val="bg2">
                    <a:lumMod val="75000"/>
                  </a:schemeClr>
                </a:solidFill>
              </a:rPr>
              <a:t>specific problem areas </a:t>
            </a:r>
            <a:r>
              <a:rPr lang="en-US" sz="4000" dirty="0" smtClean="0">
                <a:solidFill>
                  <a:schemeClr val="bg2">
                    <a:lumMod val="75000"/>
                  </a:schemeClr>
                </a:solidFill>
              </a:rPr>
              <a:t>you experience using post-its on the roll plot.</a:t>
            </a:r>
          </a:p>
        </p:txBody>
      </p:sp>
    </p:spTree>
    <p:extLst>
      <p:ext uri="{BB962C8B-B14F-4D97-AF65-F5344CB8AC3E}">
        <p14:creationId xmlns:p14="http://schemas.microsoft.com/office/powerpoint/2010/main" val="2701113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76936"/>
            <a:ext cx="15011400" cy="5924699"/>
          </a:xfrm>
          <a:prstGeom prst="rect">
            <a:avLst/>
          </a:prstGeom>
        </p:spPr>
        <p:txBody>
          <a:bodyPr wrap="square">
            <a:spAutoFit/>
          </a:bodyPr>
          <a:lstStyle/>
          <a:p>
            <a:r>
              <a:rPr lang="en-US" sz="4800" b="1" dirty="0" smtClean="0">
                <a:solidFill>
                  <a:schemeClr val="bg2"/>
                </a:solidFill>
              </a:rPr>
              <a:t>Structure of Today’s Meeting:</a:t>
            </a:r>
          </a:p>
          <a:p>
            <a:endParaRPr lang="en-US" sz="1100" dirty="0" smtClean="0">
              <a:solidFill>
                <a:schemeClr val="bg2"/>
              </a:solidFill>
            </a:endParaRPr>
          </a:p>
          <a:p>
            <a:r>
              <a:rPr lang="en-US" sz="4000" dirty="0" smtClean="0">
                <a:solidFill>
                  <a:schemeClr val="bg2"/>
                </a:solidFill>
              </a:rPr>
              <a:t>6:05-6:25 Staff Presentation</a:t>
            </a:r>
          </a:p>
          <a:p>
            <a:endParaRPr lang="en-US" sz="1200" dirty="0" smtClean="0">
              <a:solidFill>
                <a:schemeClr val="bg2"/>
              </a:solidFill>
            </a:endParaRPr>
          </a:p>
          <a:p>
            <a:r>
              <a:rPr lang="en-US" sz="4000" dirty="0" smtClean="0">
                <a:solidFill>
                  <a:schemeClr val="bg2"/>
                </a:solidFill>
              </a:rPr>
              <a:t>6:25-7:05 Open House &amp; Feedback Opportunity </a:t>
            </a:r>
          </a:p>
          <a:p>
            <a:r>
              <a:rPr lang="en-US" sz="4000" dirty="0" smtClean="0">
                <a:solidFill>
                  <a:schemeClr val="bg2"/>
                </a:solidFill>
              </a:rPr>
              <a:t>(Fill out question cards for group Q&amp;A by 6:45)</a:t>
            </a:r>
          </a:p>
          <a:p>
            <a:endParaRPr lang="en-US" sz="1200" dirty="0" smtClean="0">
              <a:solidFill>
                <a:schemeClr val="bg2"/>
              </a:solidFill>
            </a:endParaRPr>
          </a:p>
          <a:p>
            <a:r>
              <a:rPr lang="en-US" sz="4000" dirty="0" smtClean="0">
                <a:solidFill>
                  <a:schemeClr val="bg2"/>
                </a:solidFill>
              </a:rPr>
              <a:t>7:05-7:30 Reconvene for group Q&amp;A</a:t>
            </a:r>
          </a:p>
          <a:p>
            <a:endParaRPr lang="en-US" sz="1200" dirty="0" smtClean="0">
              <a:solidFill>
                <a:schemeClr val="bg2"/>
              </a:solidFill>
            </a:endParaRPr>
          </a:p>
          <a:p>
            <a:r>
              <a:rPr lang="en-US" sz="4000" dirty="0" smtClean="0">
                <a:solidFill>
                  <a:schemeClr val="bg2"/>
                </a:solidFill>
              </a:rPr>
              <a:t>7:30-7:45 Wrap up &amp; exit survey</a:t>
            </a:r>
          </a:p>
          <a:p>
            <a:endParaRPr lang="en-US" sz="4000" b="1" dirty="0" smtClean="0">
              <a:solidFill>
                <a:schemeClr val="bg2"/>
              </a:solidFill>
            </a:endParaRPr>
          </a:p>
          <a:p>
            <a:r>
              <a:rPr lang="en-US" sz="4400" dirty="0" smtClean="0">
                <a:solidFill>
                  <a:schemeClr val="bg2"/>
                </a:solidFill>
              </a:rPr>
              <a:t>Listen, value others, and treat everyone with fairness and dignity.</a:t>
            </a:r>
          </a:p>
        </p:txBody>
      </p:sp>
      <p:sp>
        <p:nvSpPr>
          <p:cNvPr id="10" name="Rectangle 9"/>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41910"/>
            <a:ext cx="14784304" cy="923330"/>
          </a:xfrm>
          <a:prstGeom prst="rect">
            <a:avLst/>
          </a:prstGeom>
        </p:spPr>
        <p:txBody>
          <a:bodyPr wrap="none">
            <a:spAutoFit/>
          </a:bodyPr>
          <a:lstStyle/>
          <a:p>
            <a:r>
              <a:rPr lang="en-US" sz="5400" b="1" cap="small" dirty="0">
                <a:solidFill>
                  <a:schemeClr val="bg2"/>
                </a:solidFill>
              </a:rPr>
              <a:t>Richmond Beach </a:t>
            </a:r>
            <a:r>
              <a:rPr lang="en-US" sz="5400" b="1" cap="small" dirty="0" smtClean="0">
                <a:solidFill>
                  <a:schemeClr val="bg2"/>
                </a:solidFill>
              </a:rPr>
              <a:t>Road </a:t>
            </a:r>
            <a:r>
              <a:rPr lang="en-US" sz="5400" b="1" cap="small" dirty="0" err="1" smtClean="0">
                <a:solidFill>
                  <a:schemeClr val="bg2"/>
                </a:solidFill>
              </a:rPr>
              <a:t>Rechannelization</a:t>
            </a:r>
            <a:r>
              <a:rPr lang="en-US" sz="5400" b="1" cap="small" dirty="0" smtClean="0">
                <a:solidFill>
                  <a:schemeClr val="bg2"/>
                </a:solidFill>
              </a:rPr>
              <a:t> – Welcome! </a:t>
            </a:r>
            <a:endParaRPr lang="en-US" sz="5400" b="1" dirty="0">
              <a:solidFill>
                <a:schemeClr val="bg2"/>
              </a:solidFill>
            </a:endParaRPr>
          </a:p>
        </p:txBody>
      </p:sp>
      <p:pic>
        <p:nvPicPr>
          <p:cNvPr id="13" name="Picture 12"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Tree>
    <p:extLst>
      <p:ext uri="{BB962C8B-B14F-4D97-AF65-F5344CB8AC3E}">
        <p14:creationId xmlns:p14="http://schemas.microsoft.com/office/powerpoint/2010/main" val="2483115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oad diet benefits"/>
          <p:cNvPicPr>
            <a:picLocks noChangeAspect="1" noChangeArrowheads="1"/>
          </p:cNvPicPr>
          <p:nvPr/>
        </p:nvPicPr>
        <p:blipFill rotWithShape="1">
          <a:blip r:embed="rId2">
            <a:extLst>
              <a:ext uri="{28A0092B-C50C-407E-A947-70E740481C1C}">
                <a14:useLocalDpi xmlns:a14="http://schemas.microsoft.com/office/drawing/2010/main" val="0"/>
              </a:ext>
            </a:extLst>
          </a:blip>
          <a:srcRect t="16554"/>
          <a:stretch/>
        </p:blipFill>
        <p:spPr bwMode="auto">
          <a:xfrm>
            <a:off x="381000" y="2885704"/>
            <a:ext cx="5991225" cy="37913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286000"/>
            <a:ext cx="66675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642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1910"/>
            <a:ext cx="8802025" cy="923330"/>
          </a:xfrm>
          <a:prstGeom prst="rect">
            <a:avLst/>
          </a:prstGeom>
        </p:spPr>
        <p:txBody>
          <a:bodyPr wrap="none">
            <a:spAutoFit/>
          </a:bodyPr>
          <a:lstStyle/>
          <a:p>
            <a:r>
              <a:rPr lang="en-US" sz="5400" b="1" cap="small" dirty="0" smtClean="0">
                <a:solidFill>
                  <a:schemeClr val="bg2"/>
                </a:solidFill>
              </a:rPr>
              <a:t>Concern – Emergency Response</a:t>
            </a:r>
            <a:endParaRPr lang="en-US" sz="5400" b="1" dirty="0">
              <a:solidFill>
                <a:schemeClr val="bg2"/>
              </a:solidFill>
            </a:endParaRPr>
          </a:p>
        </p:txBody>
      </p:sp>
      <p:pic>
        <p:nvPicPr>
          <p:cNvPr id="7" name="Picture 6"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114800"/>
            <a:ext cx="6400800" cy="5446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423457"/>
            <a:ext cx="6415465" cy="4901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275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1910"/>
            <a:ext cx="3581237" cy="923330"/>
          </a:xfrm>
          <a:prstGeom prst="rect">
            <a:avLst/>
          </a:prstGeom>
        </p:spPr>
        <p:txBody>
          <a:bodyPr wrap="none">
            <a:spAutoFit/>
          </a:bodyPr>
          <a:lstStyle/>
          <a:p>
            <a:r>
              <a:rPr lang="en-US" sz="5400" b="1" cap="small" dirty="0" smtClean="0">
                <a:solidFill>
                  <a:schemeClr val="bg2"/>
                </a:solidFill>
              </a:rPr>
              <a:t>Background</a:t>
            </a:r>
            <a:endParaRPr lang="en-US" sz="5400" b="1" dirty="0">
              <a:solidFill>
                <a:schemeClr val="bg2"/>
              </a:solidFill>
            </a:endParaRPr>
          </a:p>
        </p:txBody>
      </p:sp>
      <p:pic>
        <p:nvPicPr>
          <p:cNvPr id="7" name="Picture 6"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16" t="19705" r="12684" b="25000"/>
          <a:stretch/>
        </p:blipFill>
        <p:spPr bwMode="auto">
          <a:xfrm>
            <a:off x="57150" y="5383529"/>
            <a:ext cx="15458908" cy="462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66700" y="990600"/>
            <a:ext cx="15011400" cy="3785652"/>
          </a:xfrm>
          <a:prstGeom prst="rect">
            <a:avLst/>
          </a:prstGeom>
        </p:spPr>
        <p:txBody>
          <a:bodyPr wrap="square">
            <a:spAutoFit/>
          </a:bodyPr>
          <a:lstStyle/>
          <a:p>
            <a:pPr marL="571500" indent="-571500">
              <a:buFont typeface="Arial" panose="020B0604020202020204" pitchFamily="34" charset="0"/>
              <a:buChar char="•"/>
            </a:pPr>
            <a:r>
              <a:rPr lang="en-US" sz="4000" dirty="0" smtClean="0">
                <a:solidFill>
                  <a:schemeClr val="bg2"/>
                </a:solidFill>
              </a:rPr>
              <a:t>This project will restripe Richmond Beach Road from 4 lanes to 3 between west of Dayton Ave NW to 24</a:t>
            </a:r>
            <a:r>
              <a:rPr lang="en-US" sz="4000" baseline="30000" dirty="0" smtClean="0">
                <a:solidFill>
                  <a:schemeClr val="bg2"/>
                </a:solidFill>
              </a:rPr>
              <a:t>th</a:t>
            </a:r>
            <a:r>
              <a:rPr lang="en-US" sz="4000" dirty="0" smtClean="0">
                <a:solidFill>
                  <a:schemeClr val="bg2"/>
                </a:solidFill>
              </a:rPr>
              <a:t> Ave NW.</a:t>
            </a:r>
          </a:p>
          <a:p>
            <a:pPr marL="571500" indent="-571500">
              <a:buFont typeface="Arial" panose="020B0604020202020204" pitchFamily="34" charset="0"/>
              <a:buChar char="•"/>
            </a:pPr>
            <a:r>
              <a:rPr lang="en-US" sz="4000" dirty="0" smtClean="0">
                <a:solidFill>
                  <a:schemeClr val="bg2"/>
                </a:solidFill>
              </a:rPr>
              <a:t>Needed to improve driver, pedestrian, and bicyclist safety.</a:t>
            </a:r>
          </a:p>
          <a:p>
            <a:pPr marL="571500" indent="-571500">
              <a:buFont typeface="Arial" panose="020B0604020202020204" pitchFamily="34" charset="0"/>
              <a:buChar char="•"/>
            </a:pPr>
            <a:r>
              <a:rPr lang="en-US" sz="4000" dirty="0" smtClean="0">
                <a:solidFill>
                  <a:schemeClr val="bg2"/>
                </a:solidFill>
              </a:rPr>
              <a:t>Many intersections will retain additional turn lanes, limiting delay.</a:t>
            </a:r>
          </a:p>
          <a:p>
            <a:pPr marL="571500" indent="-571500">
              <a:buFont typeface="Arial" panose="020B0604020202020204" pitchFamily="34" charset="0"/>
              <a:buChar char="•"/>
            </a:pPr>
            <a:r>
              <a:rPr lang="en-US" sz="4000" dirty="0" smtClean="0">
                <a:solidFill>
                  <a:schemeClr val="bg2"/>
                </a:solidFill>
              </a:rPr>
              <a:t>We need your input which will shape many features of the design moving forward.</a:t>
            </a:r>
            <a:endParaRPr lang="en-US" sz="3600" dirty="0">
              <a:solidFill>
                <a:schemeClr val="bg2"/>
              </a:solidFill>
            </a:endParaRPr>
          </a:p>
        </p:txBody>
      </p:sp>
    </p:spTree>
    <p:extLst>
      <p:ext uri="{BB962C8B-B14F-4D97-AF65-F5344CB8AC3E}">
        <p14:creationId xmlns:p14="http://schemas.microsoft.com/office/powerpoint/2010/main" val="3649516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1910"/>
            <a:ext cx="6551473" cy="923330"/>
          </a:xfrm>
          <a:prstGeom prst="rect">
            <a:avLst/>
          </a:prstGeom>
        </p:spPr>
        <p:txBody>
          <a:bodyPr wrap="none">
            <a:spAutoFit/>
          </a:bodyPr>
          <a:lstStyle/>
          <a:p>
            <a:r>
              <a:rPr lang="en-US" sz="5400" b="1" cap="small" dirty="0" smtClean="0">
                <a:solidFill>
                  <a:schemeClr val="bg2"/>
                </a:solidFill>
              </a:rPr>
              <a:t>How Did We Get Here?</a:t>
            </a:r>
            <a:endParaRPr lang="en-US" sz="5400" b="1" dirty="0">
              <a:solidFill>
                <a:schemeClr val="bg2"/>
              </a:solidFill>
            </a:endParaRPr>
          </a:p>
        </p:txBody>
      </p:sp>
      <p:pic>
        <p:nvPicPr>
          <p:cNvPr id="7" name="Picture 6"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8" name="Rectangle 7"/>
          <p:cNvSpPr/>
          <p:nvPr/>
        </p:nvSpPr>
        <p:spPr>
          <a:xfrm>
            <a:off x="266700" y="1143000"/>
            <a:ext cx="15201900" cy="4955203"/>
          </a:xfrm>
          <a:prstGeom prst="rect">
            <a:avLst/>
          </a:prstGeom>
        </p:spPr>
        <p:txBody>
          <a:bodyPr wrap="square">
            <a:spAutoFit/>
          </a:bodyPr>
          <a:lstStyle/>
          <a:p>
            <a:pPr marL="571500" lvl="0" indent="-571500">
              <a:buFont typeface="Arial" panose="020B0604020202020204" pitchFamily="34" charset="0"/>
              <a:buChar char="•"/>
            </a:pPr>
            <a:r>
              <a:rPr lang="en-US" sz="4000" dirty="0">
                <a:solidFill>
                  <a:schemeClr val="bg2"/>
                </a:solidFill>
              </a:rPr>
              <a:t>2011 </a:t>
            </a:r>
            <a:r>
              <a:rPr lang="en-US" sz="4000" dirty="0" smtClean="0">
                <a:solidFill>
                  <a:schemeClr val="bg2"/>
                </a:solidFill>
              </a:rPr>
              <a:t>Transportation Master Plan (TMP) – </a:t>
            </a:r>
            <a:r>
              <a:rPr lang="en-US" sz="4000" dirty="0">
                <a:solidFill>
                  <a:schemeClr val="bg2"/>
                </a:solidFill>
              </a:rPr>
              <a:t>Slated bike lanes for the corridor</a:t>
            </a:r>
            <a:r>
              <a:rPr lang="en-US" sz="4000" dirty="0" smtClean="0">
                <a:solidFill>
                  <a:schemeClr val="bg2"/>
                </a:solidFill>
              </a:rPr>
              <a:t>.</a:t>
            </a:r>
          </a:p>
          <a:p>
            <a:pPr marL="571500" lvl="0" indent="-571500">
              <a:buFont typeface="Arial" panose="020B0604020202020204" pitchFamily="34" charset="0"/>
              <a:buChar char="•"/>
            </a:pPr>
            <a:endParaRPr lang="en-US" sz="1800" dirty="0" smtClean="0">
              <a:solidFill>
                <a:schemeClr val="bg2"/>
              </a:solidFill>
            </a:endParaRPr>
          </a:p>
          <a:p>
            <a:pPr marL="571500" lvl="0" indent="-571500">
              <a:buFont typeface="Arial" panose="020B0604020202020204" pitchFamily="34" charset="0"/>
              <a:buChar char="•"/>
            </a:pPr>
            <a:r>
              <a:rPr lang="en-US" sz="4000" dirty="0" smtClean="0">
                <a:solidFill>
                  <a:schemeClr val="bg2"/>
                </a:solidFill>
              </a:rPr>
              <a:t>Annual </a:t>
            </a:r>
            <a:r>
              <a:rPr lang="en-US" sz="4000" dirty="0">
                <a:solidFill>
                  <a:schemeClr val="bg2"/>
                </a:solidFill>
              </a:rPr>
              <a:t>Traffic Report – </a:t>
            </a:r>
            <a:r>
              <a:rPr lang="en-US" sz="4000" dirty="0" smtClean="0">
                <a:solidFill>
                  <a:schemeClr val="bg2"/>
                </a:solidFill>
              </a:rPr>
              <a:t>Consistently identifies </a:t>
            </a:r>
            <a:r>
              <a:rPr lang="en-US" sz="4000" dirty="0">
                <a:solidFill>
                  <a:schemeClr val="bg2"/>
                </a:solidFill>
              </a:rPr>
              <a:t>the need for safety improvements based on collision patterns</a:t>
            </a:r>
            <a:r>
              <a:rPr lang="en-US" sz="4000" dirty="0" smtClean="0">
                <a:solidFill>
                  <a:schemeClr val="bg2"/>
                </a:solidFill>
              </a:rPr>
              <a:t>. </a:t>
            </a:r>
          </a:p>
          <a:p>
            <a:pPr marL="571500" lvl="0" indent="-571500">
              <a:buFont typeface="Arial" panose="020B0604020202020204" pitchFamily="34" charset="0"/>
              <a:buChar char="•"/>
            </a:pPr>
            <a:endParaRPr lang="en-US" sz="1800" dirty="0" smtClean="0">
              <a:solidFill>
                <a:schemeClr val="bg2"/>
              </a:solidFill>
            </a:endParaRPr>
          </a:p>
          <a:p>
            <a:pPr marL="571500" lvl="0" indent="-571500">
              <a:buFont typeface="Arial" panose="020B0604020202020204" pitchFamily="34" charset="0"/>
              <a:buChar char="•"/>
            </a:pPr>
            <a:r>
              <a:rPr lang="en-US" sz="4000" dirty="0" smtClean="0">
                <a:solidFill>
                  <a:schemeClr val="bg2"/>
                </a:solidFill>
              </a:rPr>
              <a:t>Capital </a:t>
            </a:r>
            <a:r>
              <a:rPr lang="en-US" sz="4000" dirty="0">
                <a:solidFill>
                  <a:schemeClr val="bg2"/>
                </a:solidFill>
              </a:rPr>
              <a:t>Improvement Plan (CIP) – </a:t>
            </a:r>
            <a:r>
              <a:rPr lang="en-US" sz="4000" dirty="0" smtClean="0">
                <a:solidFill>
                  <a:schemeClr val="bg2"/>
                </a:solidFill>
              </a:rPr>
              <a:t>This low cost project </a:t>
            </a:r>
            <a:r>
              <a:rPr lang="en-US" sz="4000" dirty="0">
                <a:solidFill>
                  <a:schemeClr val="bg2"/>
                </a:solidFill>
              </a:rPr>
              <a:t>concept was added to the </a:t>
            </a:r>
            <a:r>
              <a:rPr lang="en-US" sz="4000" dirty="0" smtClean="0">
                <a:solidFill>
                  <a:schemeClr val="bg2"/>
                </a:solidFill>
              </a:rPr>
              <a:t>2016-2021 </a:t>
            </a:r>
            <a:r>
              <a:rPr lang="en-US" sz="4000" dirty="0">
                <a:solidFill>
                  <a:schemeClr val="bg2"/>
                </a:solidFill>
              </a:rPr>
              <a:t>CIP, and adopted by </a:t>
            </a:r>
            <a:r>
              <a:rPr lang="en-US" sz="4000" dirty="0" smtClean="0">
                <a:solidFill>
                  <a:schemeClr val="bg2"/>
                </a:solidFill>
              </a:rPr>
              <a:t>Council</a:t>
            </a:r>
            <a:r>
              <a:rPr lang="en-US" sz="4000" dirty="0">
                <a:solidFill>
                  <a:schemeClr val="bg2"/>
                </a:solidFill>
              </a:rPr>
              <a:t> </a:t>
            </a:r>
            <a:r>
              <a:rPr lang="en-US" sz="4000" dirty="0" smtClean="0">
                <a:solidFill>
                  <a:schemeClr val="bg2"/>
                </a:solidFill>
              </a:rPr>
              <a:t>as a cost effective way to address both safety &amp; mobility needs.</a:t>
            </a:r>
            <a:endParaRPr lang="en-US" sz="4000" dirty="0">
              <a:solidFill>
                <a:schemeClr val="bg2"/>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781800"/>
            <a:ext cx="15163800" cy="194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209109" y="8534400"/>
            <a:ext cx="806631" cy="461665"/>
          </a:xfrm>
          <a:prstGeom prst="rect">
            <a:avLst/>
          </a:prstGeom>
        </p:spPr>
        <p:txBody>
          <a:bodyPr wrap="none">
            <a:spAutoFit/>
          </a:bodyPr>
          <a:lstStyle/>
          <a:p>
            <a:r>
              <a:rPr lang="en-US" sz="2400" b="1" dirty="0" smtClean="0">
                <a:solidFill>
                  <a:schemeClr val="bg2"/>
                </a:solidFill>
              </a:rPr>
              <a:t>2017</a:t>
            </a:r>
            <a:endParaRPr lang="en-US" b="1" dirty="0">
              <a:solidFill>
                <a:schemeClr val="bg2"/>
              </a:solidFill>
            </a:endParaRPr>
          </a:p>
        </p:txBody>
      </p:sp>
      <p:sp>
        <p:nvSpPr>
          <p:cNvPr id="15" name="Rectangle 14"/>
          <p:cNvSpPr/>
          <p:nvPr/>
        </p:nvSpPr>
        <p:spPr>
          <a:xfrm>
            <a:off x="13716000" y="8573155"/>
            <a:ext cx="806631" cy="461665"/>
          </a:xfrm>
          <a:prstGeom prst="rect">
            <a:avLst/>
          </a:prstGeom>
        </p:spPr>
        <p:txBody>
          <a:bodyPr wrap="none">
            <a:spAutoFit/>
          </a:bodyPr>
          <a:lstStyle/>
          <a:p>
            <a:r>
              <a:rPr lang="en-US" sz="2400" b="1" dirty="0" smtClean="0">
                <a:solidFill>
                  <a:schemeClr val="bg2"/>
                </a:solidFill>
              </a:rPr>
              <a:t>2018</a:t>
            </a:r>
            <a:endParaRPr lang="en-US" b="1" dirty="0">
              <a:solidFill>
                <a:schemeClr val="bg2"/>
              </a:solidFill>
            </a:endParaRPr>
          </a:p>
        </p:txBody>
      </p:sp>
      <p:sp>
        <p:nvSpPr>
          <p:cNvPr id="16" name="Rectangle 15"/>
          <p:cNvSpPr/>
          <p:nvPr/>
        </p:nvSpPr>
        <p:spPr>
          <a:xfrm>
            <a:off x="381000" y="9073575"/>
            <a:ext cx="3496535" cy="646331"/>
          </a:xfrm>
          <a:prstGeom prst="rect">
            <a:avLst/>
          </a:prstGeom>
        </p:spPr>
        <p:txBody>
          <a:bodyPr wrap="none">
            <a:spAutoFit/>
          </a:bodyPr>
          <a:lstStyle/>
          <a:p>
            <a:r>
              <a:rPr lang="en-US" sz="3600" dirty="0" smtClean="0">
                <a:solidFill>
                  <a:schemeClr val="bg2">
                    <a:lumMod val="75000"/>
                  </a:schemeClr>
                </a:solidFill>
              </a:rPr>
              <a:t>Budget: $215,000</a:t>
            </a:r>
            <a:endParaRPr lang="en-US" sz="4000" dirty="0">
              <a:solidFill>
                <a:schemeClr val="bg2">
                  <a:lumMod val="75000"/>
                </a:schemeClr>
              </a:solidFill>
            </a:endParaRPr>
          </a:p>
        </p:txBody>
      </p:sp>
    </p:spTree>
    <p:extLst>
      <p:ext uri="{BB962C8B-B14F-4D97-AF65-F5344CB8AC3E}">
        <p14:creationId xmlns:p14="http://schemas.microsoft.com/office/powerpoint/2010/main" val="2012583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1910"/>
            <a:ext cx="4909998" cy="923330"/>
          </a:xfrm>
          <a:prstGeom prst="rect">
            <a:avLst/>
          </a:prstGeom>
        </p:spPr>
        <p:txBody>
          <a:bodyPr wrap="none">
            <a:spAutoFit/>
          </a:bodyPr>
          <a:lstStyle/>
          <a:p>
            <a:r>
              <a:rPr lang="en-US" sz="5400" b="1" cap="small" dirty="0" smtClean="0">
                <a:solidFill>
                  <a:schemeClr val="bg2"/>
                </a:solidFill>
              </a:rPr>
              <a:t>Collision History</a:t>
            </a:r>
            <a:endParaRPr lang="en-US" sz="5400" b="1" dirty="0">
              <a:solidFill>
                <a:schemeClr val="bg2"/>
              </a:solidFill>
            </a:endParaRPr>
          </a:p>
        </p:txBody>
      </p:sp>
      <p:pic>
        <p:nvPicPr>
          <p:cNvPr id="7" name="Picture 6"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9" name="TextBox 8"/>
          <p:cNvSpPr txBox="1"/>
          <p:nvPr/>
        </p:nvSpPr>
        <p:spPr>
          <a:xfrm>
            <a:off x="11488340" y="1159907"/>
            <a:ext cx="4056460" cy="8525411"/>
          </a:xfrm>
          <a:prstGeom prst="rect">
            <a:avLst/>
          </a:prstGeom>
          <a:noFill/>
        </p:spPr>
        <p:txBody>
          <a:bodyPr wrap="square" rtlCol="0">
            <a:spAutoFit/>
          </a:bodyPr>
          <a:lstStyle/>
          <a:p>
            <a:r>
              <a:rPr lang="en-US" sz="4000" b="1" dirty="0" smtClean="0">
                <a:solidFill>
                  <a:schemeClr val="accent1">
                    <a:lumMod val="50000"/>
                  </a:schemeClr>
                </a:solidFill>
              </a:rPr>
              <a:t>COLLISIONS (2010-2016)</a:t>
            </a:r>
          </a:p>
          <a:p>
            <a:endParaRPr lang="en-US" sz="1100" dirty="0" smtClean="0">
              <a:solidFill>
                <a:schemeClr val="accent1">
                  <a:lumMod val="50000"/>
                </a:schemeClr>
              </a:solidFill>
            </a:endParaRPr>
          </a:p>
          <a:p>
            <a:pPr marL="571500" indent="-571500">
              <a:buFont typeface="Arial" panose="020B0604020202020204" pitchFamily="34" charset="0"/>
              <a:buChar char="•"/>
            </a:pPr>
            <a:r>
              <a:rPr lang="en-US" sz="4000" dirty="0" smtClean="0">
                <a:solidFill>
                  <a:schemeClr val="accent1">
                    <a:lumMod val="50000"/>
                  </a:schemeClr>
                </a:solidFill>
              </a:rPr>
              <a:t>154 Total</a:t>
            </a:r>
            <a:endParaRPr lang="en-US" sz="4000" dirty="0">
              <a:solidFill>
                <a:schemeClr val="accent1">
                  <a:lumMod val="50000"/>
                </a:schemeClr>
              </a:solidFill>
            </a:endParaRPr>
          </a:p>
          <a:p>
            <a:endParaRPr lang="en-US" sz="1100" dirty="0" smtClean="0">
              <a:solidFill>
                <a:schemeClr val="accent1">
                  <a:lumMod val="50000"/>
                </a:schemeClr>
              </a:solidFill>
            </a:endParaRPr>
          </a:p>
          <a:p>
            <a:pPr marL="571500" indent="-571500">
              <a:buFont typeface="Arial" panose="020B0604020202020204" pitchFamily="34" charset="0"/>
              <a:buChar char="•"/>
            </a:pPr>
            <a:r>
              <a:rPr lang="en-US" sz="4000" dirty="0" smtClean="0">
                <a:solidFill>
                  <a:schemeClr val="accent1">
                    <a:lumMod val="50000"/>
                  </a:schemeClr>
                </a:solidFill>
              </a:rPr>
              <a:t>20 Injury </a:t>
            </a:r>
          </a:p>
          <a:p>
            <a:endParaRPr lang="en-US" sz="1100" dirty="0" smtClean="0">
              <a:solidFill>
                <a:schemeClr val="accent1">
                  <a:lumMod val="50000"/>
                </a:schemeClr>
              </a:solidFill>
            </a:endParaRPr>
          </a:p>
          <a:p>
            <a:pPr marL="571500" indent="-571500">
              <a:buFont typeface="Arial" panose="020B0604020202020204" pitchFamily="34" charset="0"/>
              <a:buChar char="•"/>
            </a:pPr>
            <a:r>
              <a:rPr lang="en-US" sz="4000" dirty="0" smtClean="0">
                <a:solidFill>
                  <a:schemeClr val="accent1">
                    <a:lumMod val="50000"/>
                  </a:schemeClr>
                </a:solidFill>
              </a:rPr>
              <a:t>10 Pedestrian</a:t>
            </a:r>
          </a:p>
          <a:p>
            <a:endParaRPr lang="en-US" sz="1100" dirty="0" smtClean="0">
              <a:solidFill>
                <a:schemeClr val="accent1">
                  <a:lumMod val="50000"/>
                </a:schemeClr>
              </a:solidFill>
            </a:endParaRPr>
          </a:p>
          <a:p>
            <a:pPr marL="571500" indent="-571500">
              <a:buFont typeface="Arial" panose="020B0604020202020204" pitchFamily="34" charset="0"/>
              <a:buChar char="•"/>
            </a:pPr>
            <a:r>
              <a:rPr lang="en-US" sz="4000" dirty="0" smtClean="0">
                <a:solidFill>
                  <a:schemeClr val="accent1">
                    <a:lumMod val="50000"/>
                  </a:schemeClr>
                </a:solidFill>
              </a:rPr>
              <a:t>3 Bicyclist</a:t>
            </a:r>
          </a:p>
          <a:p>
            <a:endParaRPr lang="en-US" sz="2400" dirty="0">
              <a:solidFill>
                <a:schemeClr val="accent1">
                  <a:lumMod val="50000"/>
                </a:schemeClr>
              </a:solidFill>
            </a:endParaRPr>
          </a:p>
          <a:p>
            <a:r>
              <a:rPr lang="en-US" sz="4000" dirty="0" smtClean="0">
                <a:solidFill>
                  <a:schemeClr val="accent1">
                    <a:lumMod val="50000"/>
                  </a:schemeClr>
                </a:solidFill>
              </a:rPr>
              <a:t>Intersection phase changes at 3</a:t>
            </a:r>
            <a:r>
              <a:rPr lang="en-US" sz="4000" baseline="30000" dirty="0" smtClean="0">
                <a:solidFill>
                  <a:schemeClr val="accent1">
                    <a:lumMod val="50000"/>
                  </a:schemeClr>
                </a:solidFill>
              </a:rPr>
              <a:t>rd</a:t>
            </a:r>
            <a:r>
              <a:rPr lang="en-US" sz="4000" dirty="0" smtClean="0">
                <a:solidFill>
                  <a:schemeClr val="accent1">
                    <a:lumMod val="50000"/>
                  </a:schemeClr>
                </a:solidFill>
              </a:rPr>
              <a:t> have helped, but there are still a lot of collisions occurring there.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962724"/>
            <a:ext cx="11573651" cy="8943276"/>
          </a:xfrm>
          <a:prstGeom prst="rect">
            <a:avLst/>
          </a:prstGeom>
        </p:spPr>
      </p:pic>
    </p:spTree>
    <p:extLst>
      <p:ext uri="{BB962C8B-B14F-4D97-AF65-F5344CB8AC3E}">
        <p14:creationId xmlns:p14="http://schemas.microsoft.com/office/powerpoint/2010/main" val="2671823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1910"/>
            <a:ext cx="2563522" cy="923330"/>
          </a:xfrm>
          <a:prstGeom prst="rect">
            <a:avLst/>
          </a:prstGeom>
        </p:spPr>
        <p:txBody>
          <a:bodyPr wrap="none">
            <a:spAutoFit/>
          </a:bodyPr>
          <a:lstStyle/>
          <a:p>
            <a:r>
              <a:rPr lang="en-US" sz="5400" b="1" cap="small" dirty="0" smtClean="0">
                <a:solidFill>
                  <a:schemeClr val="bg2"/>
                </a:solidFill>
              </a:rPr>
              <a:t>Speeding</a:t>
            </a:r>
            <a:endParaRPr lang="en-US" sz="5400" b="1" dirty="0">
              <a:solidFill>
                <a:schemeClr val="bg2"/>
              </a:solidFill>
            </a:endParaRPr>
          </a:p>
        </p:txBody>
      </p:sp>
      <p:pic>
        <p:nvPicPr>
          <p:cNvPr id="7" name="Picture 6"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8" name="Rectangle 7"/>
          <p:cNvSpPr/>
          <p:nvPr/>
        </p:nvSpPr>
        <p:spPr>
          <a:xfrm>
            <a:off x="-13857" y="1026855"/>
            <a:ext cx="15521827" cy="1323439"/>
          </a:xfrm>
          <a:prstGeom prst="rect">
            <a:avLst/>
          </a:prstGeom>
        </p:spPr>
        <p:txBody>
          <a:bodyPr wrap="square">
            <a:spAutoFit/>
          </a:bodyPr>
          <a:lstStyle/>
          <a:p>
            <a:pPr lvl="0" algn="ctr"/>
            <a:r>
              <a:rPr lang="en-US" sz="4000" dirty="0" smtClean="0">
                <a:solidFill>
                  <a:schemeClr val="bg2">
                    <a:lumMod val="75000"/>
                  </a:schemeClr>
                </a:solidFill>
              </a:rPr>
              <a:t>Wide roads with underutilized lanes the majority of the day encourage speeding </a:t>
            </a:r>
            <a:endParaRPr lang="en-US" sz="4000" dirty="0">
              <a:solidFill>
                <a:schemeClr val="bg2">
                  <a:lumMod val="75000"/>
                </a:schemeClr>
              </a:solidFill>
            </a:endParaRPr>
          </a:p>
        </p:txBody>
      </p:sp>
      <p:pic>
        <p:nvPicPr>
          <p:cNvPr id="9" name="Picture 2" descr="C:\Users\kdedinsky\AppData\Local\Microsoft\Windows\Temporary Internet Files\Content.Outlook\XERQHYNI\IMAG1351.jpg"/>
          <p:cNvPicPr>
            <a:picLocks noChangeAspect="1" noChangeArrowheads="1"/>
          </p:cNvPicPr>
          <p:nvPr/>
        </p:nvPicPr>
        <p:blipFill rotWithShape="1">
          <a:blip r:embed="rId4">
            <a:extLst>
              <a:ext uri="{28A0092B-C50C-407E-A947-70E740481C1C}">
                <a14:useLocalDpi xmlns:a14="http://schemas.microsoft.com/office/drawing/2010/main" val="0"/>
              </a:ext>
            </a:extLst>
          </a:blip>
          <a:srcRect t="27069"/>
          <a:stretch/>
        </p:blipFill>
        <p:spPr bwMode="auto">
          <a:xfrm>
            <a:off x="3962400" y="2438400"/>
            <a:ext cx="8077200" cy="44180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Rectangle 2"/>
          <p:cNvSpPr/>
          <p:nvPr/>
        </p:nvSpPr>
        <p:spPr>
          <a:xfrm>
            <a:off x="-13856" y="7058561"/>
            <a:ext cx="15558655" cy="3170099"/>
          </a:xfrm>
          <a:prstGeom prst="rect">
            <a:avLst/>
          </a:prstGeom>
        </p:spPr>
        <p:txBody>
          <a:bodyPr wrap="square">
            <a:spAutoFit/>
          </a:bodyPr>
          <a:lstStyle/>
          <a:p>
            <a:pPr algn="ctr"/>
            <a:r>
              <a:rPr lang="en-US" sz="4000" dirty="0" smtClean="0">
                <a:solidFill>
                  <a:schemeClr val="bg2">
                    <a:lumMod val="75000"/>
                  </a:schemeClr>
                </a:solidFill>
              </a:rPr>
              <a:t>Vehicle speed is a critical factor in injury collisions, especially for the most vulnerable users (pedestrian &amp; bicyclists)</a:t>
            </a:r>
          </a:p>
          <a:p>
            <a:pPr algn="ctr"/>
            <a:endParaRPr lang="en-US" sz="4000" dirty="0">
              <a:solidFill>
                <a:schemeClr val="bg2">
                  <a:lumMod val="75000"/>
                </a:schemeClr>
              </a:solidFill>
            </a:endParaRPr>
          </a:p>
          <a:p>
            <a:pPr algn="ctr"/>
            <a:r>
              <a:rPr lang="en-US" sz="4000" b="1" dirty="0">
                <a:solidFill>
                  <a:schemeClr val="bg2">
                    <a:lumMod val="75000"/>
                  </a:schemeClr>
                </a:solidFill>
              </a:rPr>
              <a:t>Over 50% of drivers are traveling over 35 mph</a:t>
            </a:r>
          </a:p>
          <a:p>
            <a:pPr algn="ctr"/>
            <a:endParaRPr lang="en-US" sz="4000" dirty="0">
              <a:solidFill>
                <a:schemeClr val="bg2">
                  <a:lumMod val="75000"/>
                </a:schemeClr>
              </a:solidFill>
            </a:endParaRPr>
          </a:p>
        </p:txBody>
      </p:sp>
      <p:sp>
        <p:nvSpPr>
          <p:cNvPr id="11" name="Bent Arrow 10"/>
          <p:cNvSpPr/>
          <p:nvPr/>
        </p:nvSpPr>
        <p:spPr>
          <a:xfrm rot="5400000">
            <a:off x="8784570" y="1985825"/>
            <a:ext cx="554563" cy="468564"/>
          </a:xfrm>
          <a:prstGeom prst="ben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084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176527"/>
            <a:ext cx="5638801" cy="6247864"/>
          </a:xfrm>
          <a:prstGeom prst="rect">
            <a:avLst/>
          </a:prstGeom>
        </p:spPr>
        <p:txBody>
          <a:bodyPr wrap="square">
            <a:spAutoFit/>
          </a:bodyPr>
          <a:lstStyle/>
          <a:p>
            <a:pPr marL="457200" lvl="0" indent="-457200">
              <a:buFont typeface="Wingdings" panose="05000000000000000000" pitchFamily="2" charset="2"/>
              <a:buChar char="ü"/>
            </a:pPr>
            <a:r>
              <a:rPr lang="en-US" sz="4000" b="1" dirty="0" smtClean="0">
                <a:solidFill>
                  <a:schemeClr val="bg2">
                    <a:lumMod val="75000"/>
                  </a:schemeClr>
                </a:solidFill>
              </a:rPr>
              <a:t>Reduces speeding</a:t>
            </a:r>
            <a:r>
              <a:rPr lang="en-US" sz="4000" dirty="0" smtClean="0">
                <a:solidFill>
                  <a:schemeClr val="bg2">
                    <a:lumMod val="75000"/>
                  </a:schemeClr>
                </a:solidFill>
              </a:rPr>
              <a:t> </a:t>
            </a:r>
            <a:r>
              <a:rPr lang="en-US" sz="4000" dirty="0">
                <a:solidFill>
                  <a:schemeClr val="bg2">
                    <a:lumMod val="75000"/>
                  </a:schemeClr>
                </a:solidFill>
              </a:rPr>
              <a:t>and speed differential, a main cause of </a:t>
            </a:r>
            <a:r>
              <a:rPr lang="en-US" sz="4000" dirty="0" smtClean="0">
                <a:solidFill>
                  <a:schemeClr val="bg2">
                    <a:lumMod val="75000"/>
                  </a:schemeClr>
                </a:solidFill>
              </a:rPr>
              <a:t>collisions, and significant factor in injuries</a:t>
            </a:r>
          </a:p>
          <a:p>
            <a:pPr marL="457200" lvl="0" indent="-457200">
              <a:buFont typeface="Wingdings" panose="05000000000000000000" pitchFamily="2" charset="2"/>
              <a:buChar char="ü"/>
            </a:pPr>
            <a:endParaRPr lang="en-US" sz="4000" dirty="0" smtClean="0">
              <a:solidFill>
                <a:schemeClr val="bg2">
                  <a:lumMod val="75000"/>
                </a:schemeClr>
              </a:solidFill>
            </a:endParaRPr>
          </a:p>
          <a:p>
            <a:pPr marL="457200" lvl="0" indent="-457200">
              <a:buFont typeface="Wingdings" panose="05000000000000000000" pitchFamily="2" charset="2"/>
              <a:buChar char="ü"/>
            </a:pPr>
            <a:r>
              <a:rPr lang="en-US" sz="4000" b="1" dirty="0" smtClean="0">
                <a:solidFill>
                  <a:schemeClr val="bg2">
                    <a:lumMod val="75000"/>
                  </a:schemeClr>
                </a:solidFill>
              </a:rPr>
              <a:t>Reduces </a:t>
            </a:r>
            <a:r>
              <a:rPr lang="en-US" sz="4000" b="1" dirty="0">
                <a:solidFill>
                  <a:schemeClr val="bg2">
                    <a:lumMod val="75000"/>
                  </a:schemeClr>
                </a:solidFill>
              </a:rPr>
              <a:t>conflict points</a:t>
            </a:r>
            <a:r>
              <a:rPr lang="en-US" sz="4000" dirty="0">
                <a:solidFill>
                  <a:schemeClr val="bg2">
                    <a:lumMod val="75000"/>
                  </a:schemeClr>
                </a:solidFill>
              </a:rPr>
              <a:t>  and provides dedicated left turn space as shown </a:t>
            </a:r>
            <a:r>
              <a:rPr lang="en-US" sz="4000" dirty="0" smtClean="0">
                <a:solidFill>
                  <a:schemeClr val="bg2">
                    <a:lumMod val="75000"/>
                  </a:schemeClr>
                </a:solidFill>
              </a:rPr>
              <a:t>below</a:t>
            </a:r>
            <a:endParaRPr lang="en-US" sz="4000" dirty="0">
              <a:solidFill>
                <a:schemeClr val="bg2">
                  <a:lumMod val="75000"/>
                </a:schemeClr>
              </a:solidFill>
            </a:endParaRPr>
          </a:p>
        </p:txBody>
      </p:sp>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4683270" cy="923330"/>
          </a:xfrm>
          <a:prstGeom prst="rect">
            <a:avLst/>
          </a:prstGeom>
        </p:spPr>
        <p:txBody>
          <a:bodyPr wrap="none">
            <a:spAutoFit/>
          </a:bodyPr>
          <a:lstStyle/>
          <a:p>
            <a:r>
              <a:rPr lang="en-US" sz="5400" b="1" cap="small" dirty="0" smtClean="0">
                <a:solidFill>
                  <a:schemeClr val="bg2"/>
                </a:solidFill>
              </a:rPr>
              <a:t>Safety - Vehicles</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1333" y="2743200"/>
            <a:ext cx="8973567" cy="697384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20" name="Group 19"/>
          <p:cNvGrpSpPr/>
          <p:nvPr/>
        </p:nvGrpSpPr>
        <p:grpSpPr>
          <a:xfrm>
            <a:off x="6527799" y="1142999"/>
            <a:ext cx="8172450" cy="1371600"/>
            <a:chOff x="1045352" y="3213541"/>
            <a:chExt cx="5791200" cy="1552099"/>
          </a:xfrm>
          <a:solidFill>
            <a:srgbClr val="00A4D9"/>
          </a:solidFill>
        </p:grpSpPr>
        <p:sp>
          <p:nvSpPr>
            <p:cNvPr id="21" name="Rounded Rectangle 20"/>
            <p:cNvSpPr/>
            <p:nvPr/>
          </p:nvSpPr>
          <p:spPr>
            <a:xfrm>
              <a:off x="1045352" y="3213541"/>
              <a:ext cx="5791200" cy="155195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3925204" y="3485706"/>
              <a:ext cx="0" cy="838201"/>
            </a:xfrm>
            <a:prstGeom prst="straightConnector1">
              <a:avLst/>
            </a:prstGeom>
            <a:grpFill/>
            <a:ln w="88900">
              <a:solidFill>
                <a:schemeClr val="tx1"/>
              </a:solidFill>
              <a:tailEnd type="arrow" w="lg" len="sm"/>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65176" y="3268041"/>
              <a:ext cx="1872628" cy="1497599"/>
            </a:xfrm>
            <a:prstGeom prst="rect">
              <a:avLst/>
            </a:prstGeom>
            <a:grpFill/>
          </p:spPr>
          <p:txBody>
            <a:bodyPr wrap="square">
              <a:spAutoFit/>
            </a:bodyPr>
            <a:lstStyle/>
            <a:p>
              <a:pPr algn="ctr"/>
              <a:r>
                <a:rPr lang="en-US" sz="4000" b="1" dirty="0" smtClean="0">
                  <a:latin typeface="Century Gothic" panose="020B0502020202020204" pitchFamily="34" charset="0"/>
                </a:rPr>
                <a:t>Reduces Speeding</a:t>
              </a:r>
              <a:endParaRPr lang="en-US" sz="4000" b="1" dirty="0">
                <a:latin typeface="Century Gothic" panose="020B0502020202020204" pitchFamily="34" charset="0"/>
              </a:endParaRPr>
            </a:p>
          </p:txBody>
        </p:sp>
      </p:grpSp>
      <p:pic>
        <p:nvPicPr>
          <p:cNvPr id="2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743" y="1295275"/>
            <a:ext cx="2894856" cy="111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888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198" y="1600200"/>
            <a:ext cx="5650675" cy="5632311"/>
          </a:xfrm>
          <a:prstGeom prst="rect">
            <a:avLst/>
          </a:prstGeom>
        </p:spPr>
        <p:txBody>
          <a:bodyPr wrap="square">
            <a:spAutoFit/>
          </a:bodyPr>
          <a:lstStyle/>
          <a:p>
            <a:pPr marL="457200" indent="-457200">
              <a:buFont typeface="Wingdings" panose="05000000000000000000" pitchFamily="2" charset="2"/>
              <a:buChar char="ü"/>
            </a:pPr>
            <a:r>
              <a:rPr lang="en-US" sz="4000" b="1" dirty="0" smtClean="0">
                <a:solidFill>
                  <a:schemeClr val="bg2">
                    <a:lumMod val="75000"/>
                  </a:schemeClr>
                </a:solidFill>
              </a:rPr>
              <a:t>Improves sight </a:t>
            </a:r>
            <a:r>
              <a:rPr lang="en-US" sz="4000" b="1" dirty="0">
                <a:solidFill>
                  <a:schemeClr val="bg2">
                    <a:lumMod val="75000"/>
                  </a:schemeClr>
                </a:solidFill>
              </a:rPr>
              <a:t>distance </a:t>
            </a:r>
            <a:r>
              <a:rPr lang="en-US" sz="4000" dirty="0">
                <a:solidFill>
                  <a:schemeClr val="bg2">
                    <a:lumMod val="75000"/>
                  </a:schemeClr>
                </a:solidFill>
              </a:rPr>
              <a:t>when turning from a side </a:t>
            </a:r>
            <a:r>
              <a:rPr lang="en-US" sz="4000" dirty="0" smtClean="0">
                <a:solidFill>
                  <a:schemeClr val="bg2">
                    <a:lumMod val="75000"/>
                  </a:schemeClr>
                </a:solidFill>
              </a:rPr>
              <a:t>street/driveway or from the mainline</a:t>
            </a:r>
          </a:p>
          <a:p>
            <a:endParaRPr lang="en-US" sz="4000" dirty="0" smtClean="0">
              <a:solidFill>
                <a:schemeClr val="bg2">
                  <a:lumMod val="75000"/>
                </a:schemeClr>
              </a:solidFill>
            </a:endParaRPr>
          </a:p>
          <a:p>
            <a:pPr marL="457200" indent="-457200">
              <a:buFont typeface="Wingdings" panose="05000000000000000000" pitchFamily="2" charset="2"/>
              <a:buChar char="ü"/>
            </a:pPr>
            <a:r>
              <a:rPr lang="en-US" sz="4000" dirty="0" smtClean="0">
                <a:solidFill>
                  <a:schemeClr val="bg2">
                    <a:lumMod val="75000"/>
                  </a:schemeClr>
                </a:solidFill>
              </a:rPr>
              <a:t>Aggregated case studies throughout the country show </a:t>
            </a:r>
            <a:r>
              <a:rPr lang="en-US" sz="4000" b="1" u="sng" dirty="0" smtClean="0">
                <a:solidFill>
                  <a:schemeClr val="bg2">
                    <a:lumMod val="75000"/>
                  </a:schemeClr>
                </a:solidFill>
              </a:rPr>
              <a:t>19-47% crash reduction</a:t>
            </a:r>
            <a:endParaRPr lang="en-US" sz="4000" u="sng" dirty="0">
              <a:solidFill>
                <a:schemeClr val="bg2">
                  <a:lumMod val="75000"/>
                </a:schemeClr>
              </a:solidFill>
            </a:endParaRPr>
          </a:p>
        </p:txBody>
      </p:sp>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4683270" cy="923330"/>
          </a:xfrm>
          <a:prstGeom prst="rect">
            <a:avLst/>
          </a:prstGeom>
        </p:spPr>
        <p:txBody>
          <a:bodyPr wrap="none">
            <a:spAutoFit/>
          </a:bodyPr>
          <a:lstStyle/>
          <a:p>
            <a:r>
              <a:rPr lang="en-US" sz="5400" b="1" cap="small" dirty="0" smtClean="0">
                <a:solidFill>
                  <a:schemeClr val="bg2"/>
                </a:solidFill>
              </a:rPr>
              <a:t>Safety - Vehicles</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grpSp>
        <p:nvGrpSpPr>
          <p:cNvPr id="17" name="Group 16"/>
          <p:cNvGrpSpPr/>
          <p:nvPr/>
        </p:nvGrpSpPr>
        <p:grpSpPr>
          <a:xfrm>
            <a:off x="6477000" y="7924800"/>
            <a:ext cx="8317230" cy="1551956"/>
            <a:chOff x="781050" y="3120060"/>
            <a:chExt cx="5791200" cy="1551956"/>
          </a:xfrm>
        </p:grpSpPr>
        <p:sp>
          <p:nvSpPr>
            <p:cNvPr id="2" name="Rounded Rectangle 1"/>
            <p:cNvSpPr/>
            <p:nvPr/>
          </p:nvSpPr>
          <p:spPr>
            <a:xfrm>
              <a:off x="781050" y="3120060"/>
              <a:ext cx="5791200" cy="1551956"/>
            </a:xfrm>
            <a:prstGeom prst="roundRect">
              <a:avLst/>
            </a:prstGeom>
            <a:solidFill>
              <a:srgbClr val="85B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59" y="3167560"/>
              <a:ext cx="1869709"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a:off x="3115569" y="3529760"/>
              <a:ext cx="0" cy="838200"/>
            </a:xfrm>
            <a:prstGeom prst="straightConnector1">
              <a:avLst/>
            </a:prstGeom>
            <a:ln w="88900">
              <a:solidFill>
                <a:schemeClr val="tx1"/>
              </a:solidFill>
              <a:tailEnd type="arrow" w="lg" len="sm"/>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33913" y="3301160"/>
              <a:ext cx="2911812" cy="1323439"/>
            </a:xfrm>
            <a:prstGeom prst="rect">
              <a:avLst/>
            </a:prstGeom>
          </p:spPr>
          <p:txBody>
            <a:bodyPr wrap="square">
              <a:spAutoFit/>
            </a:bodyPr>
            <a:lstStyle/>
            <a:p>
              <a:pPr algn="ctr"/>
              <a:r>
                <a:rPr lang="en-US" sz="4000" b="1" dirty="0" smtClean="0">
                  <a:latin typeface="Century Gothic" panose="020B0502020202020204" pitchFamily="34" charset="0"/>
                </a:rPr>
                <a:t>19-47% CRASH REDUCTION</a:t>
              </a:r>
              <a:endParaRPr lang="en-US" sz="4000" b="1" dirty="0">
                <a:latin typeface="Century Gothic" panose="020B0502020202020204" pitchFamily="34" charset="0"/>
              </a:endParaRPr>
            </a:p>
          </p:txBody>
        </p:sp>
      </p:grpSp>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6875" y="1600200"/>
            <a:ext cx="9741725" cy="618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53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ARMENT\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142" y="4179094"/>
            <a:ext cx="10300516" cy="57315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772224"/>
            <a:ext cx="15544800" cy="1143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886524"/>
            <a:ext cx="15544800" cy="76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1910"/>
            <a:ext cx="5658921" cy="923330"/>
          </a:xfrm>
          <a:prstGeom prst="rect">
            <a:avLst/>
          </a:prstGeom>
        </p:spPr>
        <p:txBody>
          <a:bodyPr wrap="none">
            <a:spAutoFit/>
          </a:bodyPr>
          <a:lstStyle/>
          <a:p>
            <a:r>
              <a:rPr lang="en-US" sz="5400" b="1" cap="small" dirty="0" smtClean="0">
                <a:solidFill>
                  <a:schemeClr val="bg2"/>
                </a:solidFill>
              </a:rPr>
              <a:t>Safety - Pedestrians</a:t>
            </a:r>
            <a:endParaRPr lang="en-US" sz="5400" b="1" dirty="0">
              <a:solidFill>
                <a:schemeClr val="bg2"/>
              </a:solidFill>
            </a:endParaRPr>
          </a:p>
        </p:txBody>
      </p:sp>
      <p:pic>
        <p:nvPicPr>
          <p:cNvPr id="9" name="Picture 8" descr="G:\PWORKS\ENGINEERING\CIP Projects\Bike Plan Implementation\300 Design\CAD\A-Plot Sheets\Logos&amp;ImageReferences\Shoreline_LOGO.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41830" y="36259"/>
            <a:ext cx="866140" cy="598805"/>
          </a:xfrm>
          <a:prstGeom prst="rect">
            <a:avLst/>
          </a:prstGeom>
          <a:noFill/>
          <a:ln>
            <a:noFill/>
          </a:ln>
        </p:spPr>
      </p:pic>
      <p:sp>
        <p:nvSpPr>
          <p:cNvPr id="2" name="Rectangle 1"/>
          <p:cNvSpPr/>
          <p:nvPr/>
        </p:nvSpPr>
        <p:spPr>
          <a:xfrm>
            <a:off x="0" y="1008995"/>
            <a:ext cx="15316200" cy="3170099"/>
          </a:xfrm>
          <a:prstGeom prst="rect">
            <a:avLst/>
          </a:prstGeom>
        </p:spPr>
        <p:txBody>
          <a:bodyPr wrap="square">
            <a:spAutoFit/>
          </a:bodyPr>
          <a:lstStyle/>
          <a:p>
            <a:pPr marL="457200" indent="-457200">
              <a:buFont typeface="Wingdings" panose="05000000000000000000" pitchFamily="2" charset="2"/>
              <a:buChar char="ü"/>
            </a:pPr>
            <a:r>
              <a:rPr lang="en-US" sz="4000" dirty="0" smtClean="0">
                <a:solidFill>
                  <a:schemeClr val="bg2">
                    <a:lumMod val="75000"/>
                  </a:schemeClr>
                </a:solidFill>
              </a:rPr>
              <a:t>Over 90% of pedestrian collisions occur when people cross the road; restripe creates space for “pedestrian refuge” for people crossing.</a:t>
            </a:r>
          </a:p>
          <a:p>
            <a:pPr marL="457200" indent="-457200">
              <a:buFont typeface="Wingdings" panose="05000000000000000000" pitchFamily="2" charset="2"/>
              <a:buChar char="ü"/>
            </a:pPr>
            <a:r>
              <a:rPr lang="en-US" sz="4000" b="1" dirty="0" smtClean="0">
                <a:solidFill>
                  <a:schemeClr val="bg2">
                    <a:lumMod val="75000"/>
                  </a:schemeClr>
                </a:solidFill>
              </a:rPr>
              <a:t>Fewer lanes to cross = safer, reduces pedestrian exposure.</a:t>
            </a:r>
          </a:p>
          <a:p>
            <a:pPr marL="457200" indent="-457200">
              <a:buFont typeface="Wingdings" panose="05000000000000000000" pitchFamily="2" charset="2"/>
              <a:buChar char="ü"/>
            </a:pPr>
            <a:r>
              <a:rPr lang="en-US" sz="4000" b="1" dirty="0" smtClean="0">
                <a:solidFill>
                  <a:schemeClr val="bg2">
                    <a:lumMod val="75000"/>
                  </a:schemeClr>
                </a:solidFill>
              </a:rPr>
              <a:t>Provides buffer </a:t>
            </a:r>
            <a:r>
              <a:rPr lang="en-US" sz="4000" dirty="0" smtClean="0">
                <a:solidFill>
                  <a:schemeClr val="bg2">
                    <a:lumMod val="75000"/>
                  </a:schemeClr>
                </a:solidFill>
              </a:rPr>
              <a:t>- adds 6 more feet between pedestrians on the sidewalk and traffic.</a:t>
            </a:r>
            <a:endParaRPr lang="en-US" sz="4000" dirty="0">
              <a:solidFill>
                <a:schemeClr val="bg2">
                  <a:lumMod val="75000"/>
                </a:schemeClr>
              </a:solidFill>
            </a:endParaRPr>
          </a:p>
        </p:txBody>
      </p:sp>
    </p:spTree>
    <p:extLst>
      <p:ext uri="{BB962C8B-B14F-4D97-AF65-F5344CB8AC3E}">
        <p14:creationId xmlns:p14="http://schemas.microsoft.com/office/powerpoint/2010/main" val="1346312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8183</TotalTime>
  <Words>1681</Words>
  <Application>Microsoft Office PowerPoint</Application>
  <PresentationFormat>Custom</PresentationFormat>
  <Paragraphs>184</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Shoreline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Kendra Dedinsky</dc:creator>
  <cp:lastModifiedBy>Kendra Dedinsky</cp:lastModifiedBy>
  <cp:revision>131</cp:revision>
  <cp:lastPrinted>2017-06-13T00:04:35Z</cp:lastPrinted>
  <dcterms:created xsi:type="dcterms:W3CDTF">2017-06-11T20:12:49Z</dcterms:created>
  <dcterms:modified xsi:type="dcterms:W3CDTF">2017-06-22T19:55:52Z</dcterms:modified>
</cp:coreProperties>
</file>