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78" r:id="rId3"/>
    <p:sldId id="268" r:id="rId4"/>
    <p:sldId id="269" r:id="rId5"/>
    <p:sldId id="270" r:id="rId6"/>
    <p:sldId id="271" r:id="rId7"/>
    <p:sldId id="272" r:id="rId8"/>
    <p:sldId id="273" r:id="rId9"/>
    <p:sldId id="274" r:id="rId10"/>
    <p:sldId id="275" r:id="rId11"/>
    <p:sldId id="276" r:id="rId12"/>
    <p:sldId id="277" r:id="rId13"/>
    <p:sldId id="279" r:id="rId14"/>
    <p:sldId id="280" r:id="rId15"/>
    <p:sldId id="267"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60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45616-F527-43E1-8CCF-15CCF7A8ED7D}" type="datetimeFigureOut">
              <a:rPr lang="en-US" smtClean="0"/>
              <a:pPr/>
              <a:t>11/13/2012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7ECB63-1870-492B-BDCA-F74A63C5F98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BPQ for Community Design or Transportation</a:t>
            </a:r>
            <a:endParaRPr lang="en-US" dirty="0"/>
          </a:p>
        </p:txBody>
      </p:sp>
      <p:sp>
        <p:nvSpPr>
          <p:cNvPr id="4" name="Slide Number Placeholder 3"/>
          <p:cNvSpPr>
            <a:spLocks noGrp="1"/>
          </p:cNvSpPr>
          <p:nvPr>
            <p:ph type="sldNum" sz="quarter" idx="10"/>
          </p:nvPr>
        </p:nvSpPr>
        <p:spPr/>
        <p:txBody>
          <a:bodyPr/>
          <a:lstStyle/>
          <a:p>
            <a:fld id="{117ECB63-1870-492B-BDCA-F74A63C5F98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Candara" pitchFamily="34" charset="0"/>
              </a:rPr>
              <a:t>(aging in place, lot to structure ratio, housing styles, Accessory Dwelling Units, Transit-Oriented Development, etc.)</a:t>
            </a:r>
            <a:endParaRPr lang="en-US" dirty="0"/>
          </a:p>
        </p:txBody>
      </p:sp>
      <p:sp>
        <p:nvSpPr>
          <p:cNvPr id="4" name="Slide Number Placeholder 3"/>
          <p:cNvSpPr>
            <a:spLocks noGrp="1"/>
          </p:cNvSpPr>
          <p:nvPr>
            <p:ph type="sldNum" sz="quarter" idx="10"/>
          </p:nvPr>
        </p:nvSpPr>
        <p:spPr/>
        <p:txBody>
          <a:bodyPr/>
          <a:lstStyle/>
          <a:p>
            <a:fld id="{117ECB63-1870-492B-BDCA-F74A63C5F98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ndara" pitchFamily="34" charset="0"/>
              </a:rPr>
              <a:t>An affordable housing density bonus has been part of the regulations for a long time, but until recently, no one had utilized it.  When a development proposal attempted to apply it, staff realized that the bonus, as written, was unattainable due to other standards. </a:t>
            </a:r>
            <a:r>
              <a:rPr lang="en-US" dirty="0" smtClean="0"/>
              <a:t>It is important to note that this policy will provide justification to examine the affordable housing density bonus in the context of a future Development Code amendment packet related to housing issues.  This policy does not change existing regulations.</a:t>
            </a:r>
            <a:endParaRPr lang="en-US" sz="1100" dirty="0" smtClean="0"/>
          </a:p>
          <a:p>
            <a:endParaRPr lang="en-US" dirty="0"/>
          </a:p>
        </p:txBody>
      </p:sp>
      <p:sp>
        <p:nvSpPr>
          <p:cNvPr id="4" name="Slide Number Placeholder 3"/>
          <p:cNvSpPr>
            <a:spLocks noGrp="1"/>
          </p:cNvSpPr>
          <p:nvPr>
            <p:ph type="sldNum" sz="quarter" idx="10"/>
          </p:nvPr>
        </p:nvSpPr>
        <p:spPr/>
        <p:txBody>
          <a:bodyPr/>
          <a:lstStyle/>
          <a:p>
            <a:fld id="{117ECB63-1870-492B-BDCA-F74A63C5F98E}"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Candara" pitchFamily="34" charset="0"/>
              </a:rPr>
              <a:t>Although staff believes that the policy language is sufficient to address this issue at the Comprehensive Plan level, staff wanted to raise the question in case the Council had any specific concerns or recommendations to be added to the Comprehensive Plan.  Another alternative is to address in future Development Code amendments which will not require any Comprehensive Plan amendments. </a:t>
            </a:r>
            <a:endParaRPr lang="en-US" dirty="0"/>
          </a:p>
        </p:txBody>
      </p:sp>
      <p:sp>
        <p:nvSpPr>
          <p:cNvPr id="4" name="Slide Number Placeholder 3"/>
          <p:cNvSpPr>
            <a:spLocks noGrp="1"/>
          </p:cNvSpPr>
          <p:nvPr>
            <p:ph type="sldNum" sz="quarter" idx="10"/>
          </p:nvPr>
        </p:nvSpPr>
        <p:spPr/>
        <p:txBody>
          <a:bodyPr/>
          <a:lstStyle/>
          <a:p>
            <a:fld id="{117ECB63-1870-492B-BDCA-F74A63C5F98E}"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another area in which staff believes that the suggested policy language is comprehensive, but Council may have a desire to further address this issue during the Comprehensive Plan discussions.</a:t>
            </a:r>
            <a:endParaRPr lang="en-US" dirty="0"/>
          </a:p>
        </p:txBody>
      </p:sp>
      <p:sp>
        <p:nvSpPr>
          <p:cNvPr id="4" name="Slide Number Placeholder 3"/>
          <p:cNvSpPr>
            <a:spLocks noGrp="1"/>
          </p:cNvSpPr>
          <p:nvPr>
            <p:ph type="sldNum" sz="quarter" idx="10"/>
          </p:nvPr>
        </p:nvSpPr>
        <p:spPr/>
        <p:txBody>
          <a:bodyPr/>
          <a:lstStyle/>
          <a:p>
            <a:fld id="{117ECB63-1870-492B-BDCA-F74A63C5F98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O LOG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7609A-7B61-485E-8F9B-60D416071598}"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31FE2-C3AB-41C6-B0D7-487EFC3FF6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7D7609A-7B61-485E-8F9B-60D416071598}" type="datetimeFigureOut">
              <a:rPr lang="en-US" smtClean="0"/>
              <a:pPr/>
              <a:t>11/13/2012</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0031FE2-C3AB-41C6-B0D7-487EFC3FF6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819150"/>
            <a:ext cx="8839200" cy="2057399"/>
          </a:xfrm>
        </p:spPr>
        <p:txBody>
          <a:bodyPr>
            <a:normAutofit/>
          </a:bodyPr>
          <a:lstStyle/>
          <a:p>
            <a:r>
              <a:rPr lang="en-US" sz="4800" b="1" dirty="0" smtClean="0">
                <a:latin typeface="Candara" pitchFamily="34" charset="0"/>
              </a:rPr>
              <a:t>2012 Comprehensive Plan </a:t>
            </a:r>
            <a:br>
              <a:rPr lang="en-US" sz="4800" b="1" dirty="0" smtClean="0">
                <a:latin typeface="Candara" pitchFamily="34" charset="0"/>
              </a:rPr>
            </a:br>
            <a:r>
              <a:rPr lang="en-US" sz="4800" b="1" dirty="0" smtClean="0">
                <a:latin typeface="Candara" pitchFamily="34" charset="0"/>
              </a:rPr>
              <a:t>Major Update</a:t>
            </a:r>
            <a:endParaRPr lang="en-US" sz="4800" b="1" dirty="0">
              <a:latin typeface="Candara" pitchFamily="34" charset="0"/>
            </a:endParaRPr>
          </a:p>
        </p:txBody>
      </p:sp>
      <p:sp>
        <p:nvSpPr>
          <p:cNvPr id="2051" name="Rectangle 3"/>
          <p:cNvSpPr>
            <a:spLocks noGrp="1" noChangeArrowheads="1"/>
          </p:cNvSpPr>
          <p:nvPr>
            <p:ph type="subTitle" idx="1"/>
          </p:nvPr>
        </p:nvSpPr>
        <p:spPr>
          <a:xfrm>
            <a:off x="1371600" y="2914650"/>
            <a:ext cx="7086600" cy="1314450"/>
          </a:xfrm>
        </p:spPr>
        <p:txBody>
          <a:bodyPr/>
          <a:lstStyle/>
          <a:p>
            <a:pPr algn="r"/>
            <a:r>
              <a:rPr lang="en-US" dirty="0" smtClean="0">
                <a:latin typeface="Candara" pitchFamily="34" charset="0"/>
              </a:rPr>
              <a:t>City Council Meeting</a:t>
            </a:r>
          </a:p>
          <a:p>
            <a:pPr algn="r"/>
            <a:r>
              <a:rPr lang="en-US" dirty="0" smtClean="0">
                <a:latin typeface="Candara" pitchFamily="34" charset="0"/>
              </a:rPr>
              <a:t>November </a:t>
            </a:r>
            <a:r>
              <a:rPr lang="en-US" dirty="0" smtClean="0">
                <a:latin typeface="Candara" pitchFamily="34" charset="0"/>
              </a:rPr>
              <a:t>13, </a:t>
            </a:r>
            <a:r>
              <a:rPr lang="en-US" dirty="0" smtClean="0">
                <a:latin typeface="Candara" pitchFamily="34" charset="0"/>
              </a:rPr>
              <a:t>2012</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ndara" pitchFamily="34" charset="0"/>
              </a:rPr>
              <a:t>BPQ- Economic Development</a:t>
            </a:r>
            <a:endParaRPr lang="en-US" dirty="0"/>
          </a:p>
        </p:txBody>
      </p:sp>
      <p:sp>
        <p:nvSpPr>
          <p:cNvPr id="3" name="Content Placeholder 2"/>
          <p:cNvSpPr>
            <a:spLocks noGrp="1"/>
          </p:cNvSpPr>
          <p:nvPr>
            <p:ph idx="1"/>
          </p:nvPr>
        </p:nvSpPr>
        <p:spPr>
          <a:xfrm>
            <a:off x="457200" y="1200150"/>
            <a:ext cx="8229600" cy="3733799"/>
          </a:xfrm>
        </p:spPr>
        <p:txBody>
          <a:bodyPr>
            <a:normAutofit fontScale="85000" lnSpcReduction="20000"/>
          </a:bodyPr>
          <a:lstStyle/>
          <a:p>
            <a:pPr lvl="0"/>
            <a:r>
              <a:rPr lang="en-US" sz="2800" dirty="0" smtClean="0">
                <a:latin typeface="Candara" pitchFamily="34" charset="0"/>
              </a:rPr>
              <a:t>Clean/Green Industries- How does the City encourage living wage, “clean tech” jobs while mitigating potential conflicts with adjacent uses?  </a:t>
            </a:r>
          </a:p>
          <a:p>
            <a:pPr lvl="1"/>
            <a:r>
              <a:rPr lang="en-US" dirty="0" smtClean="0">
                <a:latin typeface="Candara" pitchFamily="34" charset="0"/>
              </a:rPr>
              <a:t>LUX:  Allow areas in the city where clean, green industry may be located.</a:t>
            </a:r>
          </a:p>
          <a:p>
            <a:pPr lvl="1"/>
            <a:r>
              <a:rPr lang="en-US" dirty="0" smtClean="0">
                <a:latin typeface="Candara" pitchFamily="34" charset="0"/>
              </a:rPr>
              <a:t>LUIX:  Minimize or mitigate potential health impacts of industrial activities on residential communities, schools, open space, and other public facilities.</a:t>
            </a:r>
          </a:p>
          <a:p>
            <a:pPr lvl="1"/>
            <a:r>
              <a:rPr lang="en-US" dirty="0" smtClean="0">
                <a:latin typeface="Candara" pitchFamily="34" charset="0"/>
              </a:rPr>
              <a:t>CD4:  Buffer the visual impact on residential areas of commercial, office, industrial, and institutional development.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ndara" pitchFamily="34" charset="0"/>
              </a:rPr>
              <a:t>BPQ- Economic Development</a:t>
            </a:r>
            <a:endParaRPr lang="en-US" dirty="0"/>
          </a:p>
        </p:txBody>
      </p:sp>
      <p:sp>
        <p:nvSpPr>
          <p:cNvPr id="3" name="Content Placeholder 2"/>
          <p:cNvSpPr>
            <a:spLocks noGrp="1"/>
          </p:cNvSpPr>
          <p:nvPr>
            <p:ph idx="1"/>
          </p:nvPr>
        </p:nvSpPr>
        <p:spPr/>
        <p:txBody>
          <a:bodyPr>
            <a:normAutofit/>
          </a:bodyPr>
          <a:lstStyle/>
          <a:p>
            <a:pPr lvl="0"/>
            <a:r>
              <a:rPr lang="en-US" sz="2800" dirty="0" smtClean="0">
                <a:latin typeface="Candara" pitchFamily="34" charset="0"/>
              </a:rPr>
              <a:t>Food carts- Does the City want to promote these and other incubator initiatives?</a:t>
            </a:r>
          </a:p>
          <a:p>
            <a:pPr lvl="1"/>
            <a:r>
              <a:rPr lang="en-US" dirty="0" smtClean="0">
                <a:latin typeface="Candara" pitchFamily="34" charset="0"/>
              </a:rPr>
              <a:t>This concept is not addressed in the draft Plan.  It is also not specifically addressed in the Development Code, but food carts are currently permitted in the City, subject to </a:t>
            </a:r>
            <a:r>
              <a:rPr lang="en-US" dirty="0" smtClean="0">
                <a:latin typeface="Candara" pitchFamily="34" charset="0"/>
              </a:rPr>
              <a:t>guidelines.</a:t>
            </a:r>
            <a:endParaRPr lang="en-US" dirty="0">
              <a:latin typeface="Candar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929879"/>
          </a:xfrm>
        </p:spPr>
        <p:txBody>
          <a:bodyPr/>
          <a:lstStyle/>
          <a:p>
            <a:r>
              <a:rPr lang="en-US" b="1" dirty="0" smtClean="0">
                <a:latin typeface="Candara" pitchFamily="34" charset="0"/>
              </a:rPr>
              <a:t>BPQ- Natural Environment</a:t>
            </a:r>
            <a:endParaRPr lang="en-US" b="1" dirty="0">
              <a:latin typeface="Candara" pitchFamily="34" charset="0"/>
            </a:endParaRPr>
          </a:p>
        </p:txBody>
      </p:sp>
      <p:sp>
        <p:nvSpPr>
          <p:cNvPr id="3" name="Content Placeholder 2"/>
          <p:cNvSpPr>
            <a:spLocks noGrp="1"/>
          </p:cNvSpPr>
          <p:nvPr>
            <p:ph idx="1"/>
          </p:nvPr>
        </p:nvSpPr>
        <p:spPr>
          <a:xfrm>
            <a:off x="457200" y="971550"/>
            <a:ext cx="8229600" cy="3962399"/>
          </a:xfrm>
        </p:spPr>
        <p:txBody>
          <a:bodyPr>
            <a:normAutofit fontScale="77500" lnSpcReduction="20000"/>
          </a:bodyPr>
          <a:lstStyle/>
          <a:p>
            <a:pPr lvl="0"/>
            <a:r>
              <a:rPr lang="en-US" dirty="0" smtClean="0">
                <a:latin typeface="Candara" pitchFamily="34" charset="0"/>
              </a:rPr>
              <a:t>Transfer of Development Rights (TDR):  Does the City want to keep or refine language to consider developing or participating in a program?  If so, state, regional, and/or local?</a:t>
            </a:r>
          </a:p>
          <a:p>
            <a:pPr lvl="1"/>
            <a:r>
              <a:rPr lang="en-US" dirty="0" smtClean="0">
                <a:latin typeface="Candara" pitchFamily="34" charset="0"/>
              </a:rPr>
              <a:t>LU58:  Support regional and state Transfer of Development Rights (TDR) programs throughout the city where infrastructure improvements are needed, and where additional density, height and bulk standards can be accommodated.</a:t>
            </a:r>
          </a:p>
          <a:p>
            <a:pPr lvl="1"/>
            <a:r>
              <a:rPr lang="en-US" dirty="0" smtClean="0">
                <a:latin typeface="Candara" pitchFamily="34" charset="0"/>
              </a:rPr>
              <a:t>NE6:  Provide incentives for site development that minimizes environmental impacts.  Incentives may include density bonuses for cluster development and/or a Transfer of Development Rights (TDR) program</a:t>
            </a:r>
            <a:r>
              <a:rPr lang="en-US" dirty="0" smtClean="0">
                <a:latin typeface="Candara" pitchFamily="34" charset="0"/>
              </a:rPr>
              <a:t>.</a:t>
            </a:r>
            <a:endParaRPr lang="en-US" dirty="0" smtClean="0">
              <a:latin typeface="Candar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ndara" pitchFamily="34" charset="0"/>
              </a:rPr>
              <a:t>Next Steps</a:t>
            </a:r>
            <a:endParaRPr lang="en-US" b="1" dirty="0">
              <a:latin typeface="Candara" pitchFamily="34" charset="0"/>
            </a:endParaRPr>
          </a:p>
        </p:txBody>
      </p:sp>
      <p:sp>
        <p:nvSpPr>
          <p:cNvPr id="3" name="Content Placeholder 2"/>
          <p:cNvSpPr>
            <a:spLocks noGrp="1"/>
          </p:cNvSpPr>
          <p:nvPr>
            <p:ph idx="1"/>
          </p:nvPr>
        </p:nvSpPr>
        <p:spPr>
          <a:xfrm>
            <a:off x="457200" y="1200150"/>
            <a:ext cx="8229600" cy="3809999"/>
          </a:xfrm>
        </p:spPr>
        <p:txBody>
          <a:bodyPr>
            <a:normAutofit/>
          </a:bodyPr>
          <a:lstStyle/>
          <a:p>
            <a:r>
              <a:rPr lang="en-US" dirty="0" smtClean="0">
                <a:latin typeface="Candara" pitchFamily="34" charset="0"/>
              </a:rPr>
              <a:t>November 19- Parks, Recreation, and Open Space; Capital Facilities; Utilities; and Point Wells Subarea Plan</a:t>
            </a:r>
          </a:p>
          <a:p>
            <a:r>
              <a:rPr lang="en-US" dirty="0" smtClean="0">
                <a:latin typeface="Candara" pitchFamily="34" charset="0"/>
              </a:rPr>
              <a:t>November 26- Additional discussion and revision outlined in matrix</a:t>
            </a:r>
          </a:p>
          <a:p>
            <a:r>
              <a:rPr lang="en-US" dirty="0" smtClean="0">
                <a:latin typeface="Candara" pitchFamily="34" charset="0"/>
              </a:rPr>
              <a:t>December 10- Potential Adoption</a:t>
            </a:r>
            <a:endParaRPr lang="en-US" dirty="0">
              <a:latin typeface="Candar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ndara" pitchFamily="34" charset="0"/>
              </a:rPr>
              <a:t>Next </a:t>
            </a:r>
            <a:r>
              <a:rPr lang="en-US" b="1" dirty="0" smtClean="0">
                <a:latin typeface="Candara" pitchFamily="34" charset="0"/>
              </a:rPr>
              <a:t>Steps</a:t>
            </a:r>
            <a:endParaRPr lang="en-US" dirty="0"/>
          </a:p>
        </p:txBody>
      </p:sp>
      <p:sp>
        <p:nvSpPr>
          <p:cNvPr id="3" name="Content Placeholder 2"/>
          <p:cNvSpPr>
            <a:spLocks noGrp="1"/>
          </p:cNvSpPr>
          <p:nvPr>
            <p:ph idx="1"/>
          </p:nvPr>
        </p:nvSpPr>
        <p:spPr/>
        <p:txBody>
          <a:bodyPr/>
          <a:lstStyle/>
          <a:p>
            <a:r>
              <a:rPr lang="en-US" dirty="0" smtClean="0">
                <a:latin typeface="Candara" pitchFamily="34" charset="0"/>
              </a:rPr>
              <a:t>Depending on extent of proposed changes and timing, Council could hold additional discussion, propose revisions, and/or hold public hearing on…</a:t>
            </a:r>
          </a:p>
          <a:p>
            <a:r>
              <a:rPr lang="en-US" dirty="0" smtClean="0">
                <a:latin typeface="Candara" pitchFamily="34" charset="0"/>
              </a:rPr>
              <a:t>December 3 or 10, 2012; January 7, 14, or 28</a:t>
            </a:r>
            <a:endParaRPr lang="en-US" dirty="0">
              <a:latin typeface="Candar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857250"/>
          </a:xfrm>
        </p:spPr>
        <p:txBody>
          <a:bodyPr/>
          <a:lstStyle/>
          <a:p>
            <a:r>
              <a:rPr lang="en-US" sz="4800" b="1" dirty="0" smtClean="0">
                <a:latin typeface="Candara" pitchFamily="34" charset="0"/>
              </a:rPr>
              <a:t>Questions?</a:t>
            </a:r>
            <a:endParaRPr lang="en-US" sz="4800" b="1" dirty="0">
              <a:latin typeface="Candara" pitchFamily="34" charset="0"/>
            </a:endParaRPr>
          </a:p>
        </p:txBody>
      </p:sp>
      <p:sp>
        <p:nvSpPr>
          <p:cNvPr id="3" name="Content Placeholder 2"/>
          <p:cNvSpPr>
            <a:spLocks noGrp="1"/>
          </p:cNvSpPr>
          <p:nvPr>
            <p:ph idx="1"/>
          </p:nvPr>
        </p:nvSpPr>
        <p:spPr>
          <a:xfrm>
            <a:off x="457200" y="971550"/>
            <a:ext cx="8229600" cy="3810000"/>
          </a:xfrm>
        </p:spPr>
        <p:txBody>
          <a:bodyPr>
            <a:normAutofit/>
          </a:bodyPr>
          <a:lstStyle/>
          <a:p>
            <a:r>
              <a:rPr lang="en-US" dirty="0" smtClean="0">
                <a:latin typeface="Candara" pitchFamily="34" charset="0"/>
              </a:rPr>
              <a:t>Miranda Redinger</a:t>
            </a:r>
          </a:p>
          <a:p>
            <a:pPr lvl="1">
              <a:buNone/>
            </a:pPr>
            <a:r>
              <a:rPr lang="en-US" sz="3200" dirty="0" smtClean="0">
                <a:latin typeface="Candara" pitchFamily="34" charset="0"/>
              </a:rPr>
              <a:t>Senior Planner, Project Manager</a:t>
            </a:r>
          </a:p>
          <a:p>
            <a:pPr lvl="1">
              <a:buNone/>
            </a:pPr>
            <a:r>
              <a:rPr lang="en-US" sz="3200" dirty="0" smtClean="0">
                <a:latin typeface="Candara" pitchFamily="34" charset="0"/>
              </a:rPr>
              <a:t>mredinger@shorelinewa.gov</a:t>
            </a:r>
          </a:p>
          <a:p>
            <a:pPr lvl="1">
              <a:buNone/>
            </a:pPr>
            <a:r>
              <a:rPr lang="en-US" sz="3200" dirty="0" smtClean="0">
                <a:latin typeface="Candara" pitchFamily="34" charset="0"/>
              </a:rPr>
              <a:t>206-801-2513</a:t>
            </a:r>
          </a:p>
          <a:p>
            <a:r>
              <a:rPr lang="en-US" dirty="0" smtClean="0">
                <a:latin typeface="Candara" pitchFamily="34" charset="0"/>
              </a:rPr>
              <a:t>Project Webpage:  www.shorelinewa.gov/2012update</a:t>
            </a:r>
            <a:endParaRPr lang="en-US" dirty="0">
              <a:latin typeface="Candar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ndara" pitchFamily="34" charset="0"/>
              </a:rPr>
              <a:t>Elements for Discussion</a:t>
            </a:r>
            <a:endParaRPr lang="en-US" b="1" dirty="0">
              <a:latin typeface="Candara" pitchFamily="34" charset="0"/>
            </a:endParaRPr>
          </a:p>
        </p:txBody>
      </p:sp>
      <p:sp>
        <p:nvSpPr>
          <p:cNvPr id="3" name="Content Placeholder 2"/>
          <p:cNvSpPr>
            <a:spLocks noGrp="1"/>
          </p:cNvSpPr>
          <p:nvPr>
            <p:ph idx="1"/>
          </p:nvPr>
        </p:nvSpPr>
        <p:spPr/>
        <p:txBody>
          <a:bodyPr/>
          <a:lstStyle/>
          <a:p>
            <a:r>
              <a:rPr lang="en-US" dirty="0" smtClean="0">
                <a:latin typeface="Candara" pitchFamily="34" charset="0"/>
              </a:rPr>
              <a:t>Community Design</a:t>
            </a:r>
          </a:p>
          <a:p>
            <a:r>
              <a:rPr lang="en-US" dirty="0" smtClean="0">
                <a:latin typeface="Candara" pitchFamily="34" charset="0"/>
              </a:rPr>
              <a:t>Housing</a:t>
            </a:r>
          </a:p>
          <a:p>
            <a:r>
              <a:rPr lang="en-US" dirty="0" smtClean="0">
                <a:latin typeface="Candara" pitchFamily="34" charset="0"/>
              </a:rPr>
              <a:t>Transportation</a:t>
            </a:r>
          </a:p>
          <a:p>
            <a:r>
              <a:rPr lang="en-US" dirty="0" smtClean="0">
                <a:latin typeface="Candara" pitchFamily="34" charset="0"/>
              </a:rPr>
              <a:t>Economic Development</a:t>
            </a:r>
          </a:p>
          <a:p>
            <a:r>
              <a:rPr lang="en-US" dirty="0" smtClean="0">
                <a:latin typeface="Candara" pitchFamily="34" charset="0"/>
              </a:rPr>
              <a:t>Natural Environment</a:t>
            </a:r>
            <a:endParaRPr lang="en-US" dirty="0">
              <a:latin typeface="Candar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1551"/>
          </a:xfrm>
        </p:spPr>
        <p:txBody>
          <a:bodyPr/>
          <a:lstStyle/>
          <a:p>
            <a:r>
              <a:rPr lang="en-US" b="1" dirty="0" smtClean="0">
                <a:latin typeface="Candara" pitchFamily="34" charset="0"/>
              </a:rPr>
              <a:t>Big Picture Questions- Housing</a:t>
            </a:r>
            <a:endParaRPr lang="en-US" b="1" dirty="0">
              <a:latin typeface="Candara" pitchFamily="34" charset="0"/>
            </a:endParaRPr>
          </a:p>
        </p:txBody>
      </p:sp>
      <p:sp>
        <p:nvSpPr>
          <p:cNvPr id="3" name="Content Placeholder 2"/>
          <p:cNvSpPr>
            <a:spLocks noGrp="1"/>
          </p:cNvSpPr>
          <p:nvPr>
            <p:ph idx="1"/>
          </p:nvPr>
        </p:nvSpPr>
        <p:spPr>
          <a:xfrm>
            <a:off x="228600" y="819150"/>
            <a:ext cx="8458200" cy="4190999"/>
          </a:xfrm>
        </p:spPr>
        <p:txBody>
          <a:bodyPr>
            <a:normAutofit fontScale="70000" lnSpcReduction="20000"/>
          </a:bodyPr>
          <a:lstStyle/>
          <a:p>
            <a:pPr lvl="0"/>
            <a:r>
              <a:rPr lang="en-US" dirty="0" smtClean="0">
                <a:latin typeface="Candara" pitchFamily="34" charset="0"/>
              </a:rPr>
              <a:t>Direction for Potential Housing Development Code Revision </a:t>
            </a:r>
            <a:r>
              <a:rPr lang="en-US" dirty="0" smtClean="0">
                <a:latin typeface="Candara" pitchFamily="34" charset="0"/>
              </a:rPr>
              <a:t>Packet</a:t>
            </a:r>
            <a:endParaRPr lang="en-US" dirty="0" smtClean="0">
              <a:latin typeface="Candara" pitchFamily="34" charset="0"/>
            </a:endParaRPr>
          </a:p>
          <a:p>
            <a:r>
              <a:rPr lang="en-US" dirty="0" smtClean="0">
                <a:latin typeface="Candara" pitchFamily="34" charset="0"/>
              </a:rPr>
              <a:t>The Plan provides guidance to promote a variety of housing styles, including:</a:t>
            </a:r>
          </a:p>
          <a:p>
            <a:pPr lvl="1"/>
            <a:r>
              <a:rPr lang="en-US" sz="3200" dirty="0" smtClean="0">
                <a:latin typeface="Candara" pitchFamily="34" charset="0"/>
              </a:rPr>
              <a:t>Goal HII:  Encourage development of an appropriate mix of housing choices through innovative land use and well-crafted regulations.	</a:t>
            </a:r>
          </a:p>
          <a:p>
            <a:pPr lvl="1"/>
            <a:r>
              <a:rPr lang="en-US" sz="3200" dirty="0" smtClean="0">
                <a:latin typeface="Candara" pitchFamily="34" charset="0"/>
              </a:rPr>
              <a:t>H1-H6 fall under the subheading of “Facilitate Provision of a Variety of Housing Choices.”  </a:t>
            </a:r>
          </a:p>
          <a:p>
            <a:pPr lvl="1"/>
            <a:r>
              <a:rPr lang="en-US" sz="3200" dirty="0" smtClean="0">
                <a:latin typeface="Candara" pitchFamily="34" charset="0"/>
              </a:rPr>
              <a:t>H27:  Support opportunities for older adults and people with disabilities to remain in the community as their housing needs change, by encouraging universal design or retrofitting homes for lifetime use.</a:t>
            </a:r>
          </a:p>
          <a:p>
            <a:pPr lvl="1"/>
            <a:r>
              <a:rPr lang="en-US" sz="3200" dirty="0" smtClean="0">
                <a:latin typeface="Candara" pitchFamily="34" charset="0"/>
              </a:rPr>
              <a:t>  LU31</a:t>
            </a:r>
            <a:r>
              <a:rPr lang="en-US" sz="3200" dirty="0" smtClean="0">
                <a:latin typeface="Candara" pitchFamily="34" charset="0"/>
              </a:rPr>
              <a:t>, LU40, LU42, and H17 provide direction for Transit-Oriented </a:t>
            </a:r>
            <a:r>
              <a:rPr lang="en-US" sz="3200" dirty="0" smtClean="0">
                <a:latin typeface="Candara" pitchFamily="34" charset="0"/>
              </a:rPr>
              <a:t>Communities</a:t>
            </a:r>
            <a:r>
              <a:rPr lang="en-US" sz="3200" dirty="0" smtClean="0">
                <a:latin typeface="Candara" pitchFamily="34" charset="0"/>
              </a:rPr>
              <a:t>.</a:t>
            </a:r>
          </a:p>
          <a:p>
            <a:endParaRPr lang="en-US" dirty="0">
              <a:latin typeface="Candar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ndara" pitchFamily="34" charset="0"/>
              </a:rPr>
              <a:t>BPQ- Affordable Housing</a:t>
            </a:r>
            <a:endParaRPr lang="en-US" b="1" dirty="0">
              <a:latin typeface="Candara" pitchFamily="34" charset="0"/>
            </a:endParaRPr>
          </a:p>
        </p:txBody>
      </p:sp>
      <p:sp>
        <p:nvSpPr>
          <p:cNvPr id="3" name="Content Placeholder 2"/>
          <p:cNvSpPr>
            <a:spLocks noGrp="1"/>
          </p:cNvSpPr>
          <p:nvPr>
            <p:ph idx="1"/>
          </p:nvPr>
        </p:nvSpPr>
        <p:spPr>
          <a:xfrm>
            <a:off x="457200" y="1200150"/>
            <a:ext cx="8229600" cy="3733799"/>
          </a:xfrm>
        </p:spPr>
        <p:txBody>
          <a:bodyPr>
            <a:normAutofit fontScale="77500" lnSpcReduction="20000"/>
          </a:bodyPr>
          <a:lstStyle/>
          <a:p>
            <a:pPr lvl="0"/>
            <a:r>
              <a:rPr lang="en-US" sz="3100" dirty="0" smtClean="0">
                <a:latin typeface="Candara" pitchFamily="34" charset="0"/>
              </a:rPr>
              <a:t>Affordable Housing:  There was strong community support </a:t>
            </a:r>
            <a:r>
              <a:rPr lang="en-US" sz="3100" dirty="0" smtClean="0">
                <a:latin typeface="Candara" pitchFamily="34" charset="0"/>
              </a:rPr>
              <a:t>for </a:t>
            </a:r>
            <a:r>
              <a:rPr lang="en-US" sz="3100" dirty="0" smtClean="0">
                <a:latin typeface="Candara" pitchFamily="34" charset="0"/>
              </a:rPr>
              <a:t>being more aggressive about affordability requirements and incentives; should the Plan reflect this?</a:t>
            </a:r>
          </a:p>
          <a:p>
            <a:r>
              <a:rPr lang="en-US" sz="3100" dirty="0" smtClean="0">
                <a:latin typeface="Candara" pitchFamily="34" charset="0"/>
              </a:rPr>
              <a:t>The </a:t>
            </a:r>
            <a:r>
              <a:rPr lang="en-US" sz="3100" dirty="0" smtClean="0">
                <a:latin typeface="Candara" pitchFamily="34" charset="0"/>
              </a:rPr>
              <a:t>Plan includes specific recommendations for increasing affordability and </a:t>
            </a:r>
            <a:r>
              <a:rPr lang="en-US" sz="3100" dirty="0" smtClean="0">
                <a:latin typeface="Candara" pitchFamily="34" charset="0"/>
              </a:rPr>
              <a:t>addressing </a:t>
            </a:r>
            <a:r>
              <a:rPr lang="en-US" sz="3100" dirty="0" smtClean="0">
                <a:latin typeface="Candara" pitchFamily="34" charset="0"/>
              </a:rPr>
              <a:t>homelessness in Shoreline, including:</a:t>
            </a:r>
          </a:p>
          <a:p>
            <a:pPr lvl="1"/>
            <a:r>
              <a:rPr lang="en-US" sz="3100" dirty="0" smtClean="0">
                <a:latin typeface="Candara" pitchFamily="34" charset="0"/>
              </a:rPr>
              <a:t>Goal HIII:  Preserve and develop housing throughout the city that addresses the needs of all economic segments of the community, including underserved populations, such as households making less than 30% of Area Median Income</a:t>
            </a:r>
            <a:r>
              <a:rPr lang="en-US" sz="3100" dirty="0" smtClean="0">
                <a:latin typeface="Candara" pitchFamily="34" charset="0"/>
              </a:rPr>
              <a:t>.</a:t>
            </a:r>
            <a:endParaRPr lang="en-US" sz="3100" dirty="0" smtClean="0">
              <a:latin typeface="Candar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994171"/>
          </a:xfrm>
        </p:spPr>
        <p:txBody>
          <a:bodyPr/>
          <a:lstStyle/>
          <a:p>
            <a:r>
              <a:rPr lang="en-US" b="1" dirty="0" smtClean="0">
                <a:latin typeface="Candara" pitchFamily="34" charset="0"/>
              </a:rPr>
              <a:t>BPQ- Affordable </a:t>
            </a:r>
            <a:r>
              <a:rPr lang="en-US" b="1" dirty="0" smtClean="0">
                <a:latin typeface="Candara" pitchFamily="34" charset="0"/>
              </a:rPr>
              <a:t>Housing (</a:t>
            </a:r>
            <a:r>
              <a:rPr lang="en-US" b="1" dirty="0" err="1" smtClean="0">
                <a:latin typeface="Candara" pitchFamily="34" charset="0"/>
              </a:rPr>
              <a:t>con’t</a:t>
            </a:r>
            <a:r>
              <a:rPr lang="en-US" b="1" dirty="0" smtClean="0">
                <a:latin typeface="Candara" pitchFamily="34" charset="0"/>
              </a:rPr>
              <a:t>)</a:t>
            </a:r>
            <a:endParaRPr lang="en-US" dirty="0"/>
          </a:p>
        </p:txBody>
      </p:sp>
      <p:sp>
        <p:nvSpPr>
          <p:cNvPr id="3" name="Content Placeholder 2"/>
          <p:cNvSpPr>
            <a:spLocks noGrp="1"/>
          </p:cNvSpPr>
          <p:nvPr>
            <p:ph idx="1"/>
          </p:nvPr>
        </p:nvSpPr>
        <p:spPr>
          <a:xfrm>
            <a:off x="457200" y="1276350"/>
            <a:ext cx="8229600" cy="3581399"/>
          </a:xfrm>
        </p:spPr>
        <p:txBody>
          <a:bodyPr>
            <a:normAutofit fontScale="70000" lnSpcReduction="20000"/>
          </a:bodyPr>
          <a:lstStyle/>
          <a:p>
            <a:pPr lvl="0">
              <a:buNone/>
            </a:pPr>
            <a:r>
              <a:rPr lang="en-US" sz="3400" dirty="0" smtClean="0">
                <a:latin typeface="Candara" pitchFamily="34" charset="0"/>
              </a:rPr>
              <a:t>-	There is an entire subheading called “Promote Affordable Housing Opportunities” that contains policies H7-H19.</a:t>
            </a:r>
          </a:p>
          <a:p>
            <a:pPr lvl="0">
              <a:buNone/>
            </a:pPr>
            <a:r>
              <a:rPr lang="en-US" sz="3400" dirty="0" smtClean="0">
                <a:latin typeface="Candara" pitchFamily="34" charset="0"/>
              </a:rPr>
              <a:t>-	H29:  Support the development of public and private, short-term and long-term housing and services for Shoreline’s population of people who are homeless.</a:t>
            </a:r>
          </a:p>
          <a:p>
            <a:pPr lvl="0">
              <a:buNone/>
            </a:pPr>
            <a:r>
              <a:rPr lang="en-US" sz="3400" dirty="0" smtClean="0">
                <a:latin typeface="Candara" pitchFamily="34" charset="0"/>
              </a:rPr>
              <a:t>-	H32:  Work to increase the availability of public and private resources on a regional level for affordable housing and prevention of homelessness, including factors related to cost-burdened households, like availability of transit, food, health services, employment, and education.</a:t>
            </a:r>
          </a:p>
          <a:p>
            <a:endParaRPr lang="en-US" dirty="0">
              <a:latin typeface="Candar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ndara" pitchFamily="34" charset="0"/>
              </a:rPr>
              <a:t>BPQ- Cottage Housing</a:t>
            </a:r>
            <a:endParaRPr lang="en-US" b="1" dirty="0">
              <a:latin typeface="Candara" pitchFamily="34" charset="0"/>
            </a:endParaRPr>
          </a:p>
        </p:txBody>
      </p:sp>
      <p:sp>
        <p:nvSpPr>
          <p:cNvPr id="3" name="Content Placeholder 2"/>
          <p:cNvSpPr>
            <a:spLocks noGrp="1"/>
          </p:cNvSpPr>
          <p:nvPr>
            <p:ph idx="1"/>
          </p:nvPr>
        </p:nvSpPr>
        <p:spPr/>
        <p:txBody>
          <a:bodyPr>
            <a:normAutofit/>
          </a:bodyPr>
          <a:lstStyle/>
          <a:p>
            <a:pPr lvl="0"/>
            <a:r>
              <a:rPr lang="en-US" sz="2800" dirty="0" smtClean="0">
                <a:latin typeface="Candara" pitchFamily="34" charset="0"/>
              </a:rPr>
              <a:t>Cottage Housing:  Should it be called something else?  Should the City revise regulations to allow this style again?</a:t>
            </a:r>
          </a:p>
          <a:p>
            <a:pPr lvl="1"/>
            <a:r>
              <a:rPr lang="en-US" dirty="0" smtClean="0">
                <a:latin typeface="Candara" pitchFamily="34" charset="0"/>
              </a:rPr>
              <a:t>H6</a:t>
            </a:r>
            <a:r>
              <a:rPr lang="en-US" b="1" dirty="0" smtClean="0">
                <a:latin typeface="Candara" pitchFamily="34" charset="0"/>
              </a:rPr>
              <a:t>:  </a:t>
            </a:r>
            <a:r>
              <a:rPr lang="en-US" dirty="0" smtClean="0">
                <a:latin typeface="Candara" pitchFamily="34" charset="0"/>
              </a:rPr>
              <a:t>Consider regulations that would allow clustered housing in residential areas, and revise the Development Code to allow and create standards for a wider variety of housing styles.</a:t>
            </a:r>
          </a:p>
          <a:p>
            <a:endParaRPr lang="en-US" sz="2800" dirty="0">
              <a:latin typeface="Candar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ndara" pitchFamily="34" charset="0"/>
              </a:rPr>
              <a:t>BPQ- Density Bonus</a:t>
            </a:r>
            <a:endParaRPr lang="en-US" b="1" dirty="0">
              <a:latin typeface="Candara" pitchFamily="34" charset="0"/>
            </a:endParaRPr>
          </a:p>
        </p:txBody>
      </p:sp>
      <p:sp>
        <p:nvSpPr>
          <p:cNvPr id="3" name="Content Placeholder 2"/>
          <p:cNvSpPr>
            <a:spLocks noGrp="1"/>
          </p:cNvSpPr>
          <p:nvPr>
            <p:ph idx="1"/>
          </p:nvPr>
        </p:nvSpPr>
        <p:spPr>
          <a:xfrm>
            <a:off x="152400" y="1047750"/>
            <a:ext cx="8839200" cy="3886199"/>
          </a:xfrm>
        </p:spPr>
        <p:txBody>
          <a:bodyPr>
            <a:normAutofit fontScale="85000" lnSpcReduction="10000"/>
          </a:bodyPr>
          <a:lstStyle/>
          <a:p>
            <a:pPr lvl="0"/>
            <a:r>
              <a:rPr lang="en-US" sz="3300" dirty="0" smtClean="0">
                <a:latin typeface="Candara" pitchFamily="34" charset="0"/>
              </a:rPr>
              <a:t>Density Bonus:  </a:t>
            </a:r>
            <a:r>
              <a:rPr lang="en-US" sz="3300" dirty="0" smtClean="0">
                <a:latin typeface="Candara" pitchFamily="34" charset="0"/>
              </a:rPr>
              <a:t>Should </a:t>
            </a:r>
            <a:r>
              <a:rPr lang="en-US" sz="3300" dirty="0" smtClean="0">
                <a:latin typeface="Candara" pitchFamily="34" charset="0"/>
              </a:rPr>
              <a:t>there be policy language to revise the affordable housing density bonus through exemptions or variances to make it more feasible?</a:t>
            </a:r>
          </a:p>
          <a:p>
            <a:pPr lvl="1"/>
            <a:r>
              <a:rPr lang="en-US" sz="3300" dirty="0" smtClean="0">
                <a:latin typeface="Candara" pitchFamily="34" charset="0"/>
              </a:rPr>
              <a:t>H7:  Allow an increase in permitted density to facilitate development of affordable housing, and consider creating exemptions to make a density bonus feasible when lot coverage or other development standard would otherwise make it unattainable.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ndara" pitchFamily="34" charset="0"/>
              </a:rPr>
              <a:t>BPQ- Housing Trust Fund</a:t>
            </a:r>
            <a:endParaRPr lang="en-US" b="1" dirty="0">
              <a:latin typeface="Candara" pitchFamily="34" charset="0"/>
            </a:endParaRPr>
          </a:p>
        </p:txBody>
      </p:sp>
      <p:sp>
        <p:nvSpPr>
          <p:cNvPr id="3" name="Content Placeholder 2"/>
          <p:cNvSpPr>
            <a:spLocks noGrp="1"/>
          </p:cNvSpPr>
          <p:nvPr>
            <p:ph idx="1"/>
          </p:nvPr>
        </p:nvSpPr>
        <p:spPr/>
        <p:txBody>
          <a:bodyPr>
            <a:normAutofit/>
          </a:bodyPr>
          <a:lstStyle/>
          <a:p>
            <a:pPr lvl="0"/>
            <a:r>
              <a:rPr lang="en-US" sz="2800" dirty="0" smtClean="0">
                <a:latin typeface="Candara" pitchFamily="34" charset="0"/>
              </a:rPr>
              <a:t>Housing Trust </a:t>
            </a:r>
            <a:r>
              <a:rPr lang="en-US" sz="2800" dirty="0" smtClean="0">
                <a:latin typeface="Candara" pitchFamily="34" charset="0"/>
              </a:rPr>
              <a:t>Fund: </a:t>
            </a:r>
            <a:r>
              <a:rPr lang="en-US" sz="2800" dirty="0" smtClean="0">
                <a:latin typeface="Candara" pitchFamily="34" charset="0"/>
              </a:rPr>
              <a:t>Are there any potential funding sources to establish a mechanism to support increased affordability by means other than policy?</a:t>
            </a:r>
          </a:p>
          <a:p>
            <a:pPr lvl="0">
              <a:buNone/>
            </a:pPr>
            <a:r>
              <a:rPr lang="en-US" sz="2800" dirty="0" smtClean="0">
                <a:latin typeface="Candara" pitchFamily="34" charset="0"/>
              </a:rPr>
              <a:t>-	H9</a:t>
            </a:r>
            <a:r>
              <a:rPr lang="en-US" sz="2800" dirty="0" smtClean="0">
                <a:latin typeface="Candara" pitchFamily="34" charset="0"/>
              </a:rPr>
              <a:t>:  Explore the feasibility of creating a City housing trust fund for </a:t>
            </a:r>
            <a:r>
              <a:rPr lang="en-US" sz="2800" dirty="0" smtClean="0">
                <a:latin typeface="Candara" pitchFamily="34" charset="0"/>
              </a:rPr>
              <a:t>development </a:t>
            </a:r>
            <a:r>
              <a:rPr lang="en-US" sz="2800" dirty="0" smtClean="0">
                <a:latin typeface="Candara" pitchFamily="34" charset="0"/>
              </a:rPr>
              <a:t>of low-income housing.</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ndara" pitchFamily="34" charset="0"/>
              </a:rPr>
              <a:t>BPQ- Economic Development</a:t>
            </a:r>
            <a:endParaRPr lang="en-US" b="1" dirty="0">
              <a:latin typeface="Candara" pitchFamily="34" charset="0"/>
            </a:endParaRPr>
          </a:p>
        </p:txBody>
      </p:sp>
      <p:sp>
        <p:nvSpPr>
          <p:cNvPr id="3" name="Content Placeholder 2"/>
          <p:cNvSpPr>
            <a:spLocks noGrp="1"/>
          </p:cNvSpPr>
          <p:nvPr>
            <p:ph idx="1"/>
          </p:nvPr>
        </p:nvSpPr>
        <p:spPr>
          <a:xfrm>
            <a:off x="304800" y="1047750"/>
            <a:ext cx="8534400" cy="3886199"/>
          </a:xfrm>
        </p:spPr>
        <p:txBody>
          <a:bodyPr>
            <a:noAutofit/>
          </a:bodyPr>
          <a:lstStyle/>
          <a:p>
            <a:pPr lvl="0"/>
            <a:r>
              <a:rPr lang="en-US" sz="2400" dirty="0" smtClean="0">
                <a:latin typeface="Candara" pitchFamily="34" charset="0"/>
              </a:rPr>
              <a:t>Home based businesses:  How does the City balance a desire to create more local economic development opportunities with neighborhood concerns like parking, signage, etc.?  </a:t>
            </a:r>
          </a:p>
          <a:p>
            <a:pPr lvl="1"/>
            <a:r>
              <a:rPr lang="en-US" sz="2400" dirty="0" smtClean="0">
                <a:latin typeface="Candara" pitchFamily="34" charset="0"/>
              </a:rPr>
              <a:t>ED3:  Encourage and support home-based businesses in the City, provided that signage, parking, storage, and noise levels are compatible with neighborhoods.</a:t>
            </a:r>
          </a:p>
          <a:p>
            <a:pPr lvl="1"/>
            <a:r>
              <a:rPr lang="en-US" sz="2400" dirty="0" smtClean="0">
                <a:latin typeface="Candara" pitchFamily="34" charset="0"/>
              </a:rPr>
              <a:t>U16:  Promote opportunities for distance learning and telecommuting to implement economic development and climate initiatives, such as encouraging more home-based businesses that provide jobs without increased traffic. </a:t>
            </a:r>
          </a:p>
          <a:p>
            <a:endParaRPr lang="en-US" sz="1800" dirty="0"/>
          </a:p>
        </p:txBody>
      </p:sp>
    </p:spTree>
  </p:cSld>
  <p:clrMapOvr>
    <a:masterClrMapping/>
  </p:clrMapOvr>
</p:sld>
</file>

<file path=ppt/theme/theme1.xml><?xml version="1.0" encoding="utf-8"?>
<a:theme xmlns:a="http://schemas.openxmlformats.org/drawingml/2006/main" name="Council Presentation - solid blue Office 20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357</TotalTime>
  <Words>949</Words>
  <Application>Microsoft Office PowerPoint</Application>
  <PresentationFormat>On-screen Show (16:9)</PresentationFormat>
  <Paragraphs>72</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Council Presentation - solid blue Office 2007</vt:lpstr>
      <vt:lpstr>2012 Comprehensive Plan  Major Update</vt:lpstr>
      <vt:lpstr>Elements for Discussion</vt:lpstr>
      <vt:lpstr>Big Picture Questions- Housing</vt:lpstr>
      <vt:lpstr>BPQ- Affordable Housing</vt:lpstr>
      <vt:lpstr>BPQ- Affordable Housing (con’t)</vt:lpstr>
      <vt:lpstr>BPQ- Cottage Housing</vt:lpstr>
      <vt:lpstr>BPQ- Density Bonus</vt:lpstr>
      <vt:lpstr>BPQ- Housing Trust Fund</vt:lpstr>
      <vt:lpstr>BPQ- Economic Development</vt:lpstr>
      <vt:lpstr>BPQ- Economic Development</vt:lpstr>
      <vt:lpstr>BPQ- Economic Development</vt:lpstr>
      <vt:lpstr>BPQ- Natural Environment</vt:lpstr>
      <vt:lpstr>Next Steps</vt:lpstr>
      <vt:lpstr>Next Steps</vt:lpstr>
      <vt:lpstr>Questions?</vt:lpstr>
    </vt:vector>
  </TitlesOfParts>
  <Company>City of Shoreline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rmarkle</dc:creator>
  <cp:lastModifiedBy>mredinger</cp:lastModifiedBy>
  <cp:revision>44</cp:revision>
  <dcterms:created xsi:type="dcterms:W3CDTF">2012-01-19T17:30:40Z</dcterms:created>
  <dcterms:modified xsi:type="dcterms:W3CDTF">2012-11-13T22:44:44Z</dcterms:modified>
</cp:coreProperties>
</file>